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26"/>
  </p:notesMasterIdLst>
  <p:sldIdLst>
    <p:sldId id="271" r:id="rId5"/>
    <p:sldId id="289" r:id="rId6"/>
    <p:sldId id="291" r:id="rId7"/>
    <p:sldId id="292" r:id="rId8"/>
    <p:sldId id="293" r:id="rId9"/>
    <p:sldId id="294" r:id="rId10"/>
    <p:sldId id="296" r:id="rId11"/>
    <p:sldId id="297" r:id="rId12"/>
    <p:sldId id="300" r:id="rId13"/>
    <p:sldId id="301" r:id="rId14"/>
    <p:sldId id="295" r:id="rId15"/>
    <p:sldId id="302" r:id="rId16"/>
    <p:sldId id="303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278" r:id="rId25"/>
  </p:sldIdLst>
  <p:sldSz cx="12192000" cy="6858000"/>
  <p:notesSz cx="6858000" cy="9144000"/>
  <p:embeddedFontLst>
    <p:embeddedFont>
      <p:font typeface="D2Coding" panose="020B0609020101020101" pitchFamily="49" charset="-127"/>
      <p:regular r:id="rId27"/>
      <p:bold r:id="rId28"/>
    </p:embeddedFont>
    <p:embeddedFont>
      <p:font typeface="나눔스퀘어 네오 Bold" panose="00000800000000000000" pitchFamily="2" charset="-127"/>
      <p:bold r:id="rId29"/>
    </p:embeddedFont>
    <p:embeddedFont>
      <p:font typeface="나눔스퀘어 네오 Regular" panose="00000500000000000000" pitchFamily="2" charset="-127"/>
      <p:regular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409"/>
    <a:srgbClr val="FFE292"/>
    <a:srgbClr val="FFE575"/>
    <a:srgbClr val="69258A"/>
    <a:srgbClr val="FFCC00"/>
    <a:srgbClr val="FF5050"/>
    <a:srgbClr val="5E217D"/>
    <a:srgbClr val="FFFFFF"/>
    <a:srgbClr val="ECDBF5"/>
    <a:srgbClr val="0040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43" autoAdjust="0"/>
    <p:restoredTop sz="97106" autoAdjust="0"/>
  </p:normalViewPr>
  <p:slideViewPr>
    <p:cSldViewPr snapToGrid="0" showGuides="1">
      <p:cViewPr varScale="1">
        <p:scale>
          <a:sx n="159" d="100"/>
          <a:sy n="159" d="100"/>
        </p:scale>
        <p:origin x="180" y="2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8" d="100"/>
          <a:sy n="118" d="100"/>
        </p:scale>
        <p:origin x="378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4.xml"/></Relationships>
</file>

<file path=ppt/media/hdphoto1.wdp>
</file>

<file path=ppt/media/image1.png>
</file>

<file path=ppt/media/image2.pn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CB4F6AC8-FFF4-4699-96A4-0DD4A72686D3}" type="datetimeFigureOut">
              <a:rPr lang="ko-KR" altLang="en-US" smtClean="0"/>
              <a:pPr/>
              <a:t>2024-01-03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0D045498-4E38-4CA4-927E-F113D92A053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8931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90076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4276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3162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07684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39382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60051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0795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08975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54111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93776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9071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875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2108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7457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4356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5357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6771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6386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7093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35D64D6-4749-53D1-FDBC-87B9B79C9662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E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C8F59400-3B56-E5BB-448A-614A50DAD8EC}"/>
              </a:ext>
            </a:extLst>
          </p:cNvPr>
          <p:cNvSpPr txBox="1">
            <a:spLocks/>
          </p:cNvSpPr>
          <p:nvPr userDrawn="1"/>
        </p:nvSpPr>
        <p:spPr>
          <a:xfrm>
            <a:off x="7044337" y="6342129"/>
            <a:ext cx="4461307" cy="3186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+mn-ea"/>
                <a:ea typeface="+mn-ea"/>
              </a:rPr>
              <a:t>AI &amp; Bigdata Lab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3" name="그림 2" descr="텍스트, 신문, 스크린샷이(가) 표시된 사진&#10;&#10;자동 생성된 설명">
            <a:extLst>
              <a:ext uri="{FF2B5EF4-FFF2-40B4-BE49-F238E27FC236}">
                <a16:creationId xmlns:a16="http://schemas.microsoft.com/office/drawing/2014/main" id="{F58CD099-BAA1-9699-26A4-C2467FD45B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" r="3923"/>
          <a:stretch/>
        </p:blipFill>
        <p:spPr>
          <a:xfrm rot="5400000">
            <a:off x="-381001" y="513835"/>
            <a:ext cx="6858001" cy="5830334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7455973F-6E57-325D-4E08-6CF9DE0467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7512" t="42857" r="7136" b="21645"/>
          <a:stretch/>
        </p:blipFill>
        <p:spPr>
          <a:xfrm>
            <a:off x="7723270" y="607938"/>
            <a:ext cx="3103440" cy="312091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CA96812-036D-A43C-07DD-0D1881194D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89" b="87556" l="30000" r="69875">
                        <a14:foregroundMark x1="49375" y1="12222" x2="49375" y2="12222"/>
                        <a14:foregroundMark x1="50000" y1="8889" x2="50000" y2="8889"/>
                        <a14:foregroundMark x1="54625" y1="16889" x2="54625" y2="16889"/>
                        <a14:foregroundMark x1="30500" y1="68000" x2="30500" y2="68000"/>
                        <a14:foregroundMark x1="36875" y1="72444" x2="36875" y2="72444"/>
                        <a14:foregroundMark x1="37875" y1="87556" x2="37875" y2="87556"/>
                        <a14:foregroundMark x1="32750" y1="68444" x2="32750" y2="68444"/>
                        <a14:foregroundMark x1="30000" y1="67778" x2="30000" y2="67778"/>
                        <a14:foregroundMark x1="30125" y1="70000" x2="30125" y2="70000"/>
                        <a14:foregroundMark x1="30125" y1="72444" x2="30125" y2="72444"/>
                        <a14:foregroundMark x1="44625" y1="68000" x2="44625" y2="68000"/>
                        <a14:foregroundMark x1="50750" y1="72222" x2="50750" y2="72222"/>
                        <a14:foregroundMark x1="55875" y1="72444" x2="55875" y2="72444"/>
                        <a14:foregroundMark x1="63000" y1="72444" x2="63000" y2="72444"/>
                        <a14:foregroundMark x1="66375" y1="70444" x2="66375" y2="70444"/>
                        <a14:foregroundMark x1="68000" y1="72667" x2="68000" y2="72667"/>
                        <a14:foregroundMark x1="69875" y1="72667" x2="69875" y2="72667"/>
                        <a14:foregroundMark x1="56250" y1="73556" x2="56250" y2="73556"/>
                        <a14:foregroundMark x1="56125" y1="73556" x2="56125" y2="73556"/>
                        <a14:foregroundMark x1="56500" y1="73556" x2="56125" y2="73556"/>
                        <a14:foregroundMark x1="56500" y1="73778" x2="56500" y2="73778"/>
                        <a14:foregroundMark x1="56375" y1="73778" x2="56375" y2="73778"/>
                        <a14:foregroundMark x1="56375" y1="73778" x2="56375" y2="73778"/>
                        <a14:foregroundMark x1="56000" y1="73778" x2="56000" y2="73778"/>
                        <a14:foregroundMark x1="32750" y1="68444" x2="32750" y2="68444"/>
                        <a14:foregroundMark x1="32375" y1="68444" x2="30125" y2="68444"/>
                        <a14:foregroundMark x1="30125" y1="68444" x2="30250" y2="81111"/>
                        <a14:foregroundMark x1="30250" y1="81111" x2="30125" y2="82000"/>
                        <a14:foregroundMark x1="56375" y1="73778" x2="56375" y2="73778"/>
                        <a14:foregroundMark x1="56625" y1="73556" x2="56625" y2="73556"/>
                        <a14:foregroundMark x1="56375" y1="73778" x2="56375" y2="73778"/>
                        <a14:foregroundMark x1="56125" y1="74000" x2="56125" y2="74000"/>
                        <a14:foregroundMark x1="56625" y1="73556" x2="56375" y2="74000"/>
                        <a14:foregroundMark x1="56625" y1="73556" x2="56125" y2="74444"/>
                      </a14:backgroundRemoval>
                    </a14:imgEffect>
                  </a14:imgLayer>
                </a14:imgProps>
              </a:ext>
            </a:extLst>
          </a:blip>
          <a:srcRect l="28645" t="6017" r="27532" b="8234"/>
          <a:stretch/>
        </p:blipFill>
        <p:spPr>
          <a:xfrm>
            <a:off x="884340" y="1239636"/>
            <a:ext cx="708911" cy="78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67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21C66B1-ABFD-96F2-C988-AB03CF84D8A4}"/>
              </a:ext>
            </a:extLst>
          </p:cNvPr>
          <p:cNvSpPr/>
          <p:nvPr userDrawn="1"/>
        </p:nvSpPr>
        <p:spPr>
          <a:xfrm>
            <a:off x="0" y="0"/>
            <a:ext cx="12192000" cy="787585"/>
          </a:xfrm>
          <a:prstGeom prst="rect">
            <a:avLst/>
          </a:prstGeom>
          <a:solidFill>
            <a:srgbClr val="FFE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E5056A-8997-E84E-ED8B-568DDC4D111B}"/>
              </a:ext>
            </a:extLst>
          </p:cNvPr>
          <p:cNvSpPr/>
          <p:nvPr userDrawn="1"/>
        </p:nvSpPr>
        <p:spPr>
          <a:xfrm>
            <a:off x="0" y="6492875"/>
            <a:ext cx="12192000" cy="365368"/>
          </a:xfrm>
          <a:prstGeom prst="rect">
            <a:avLst/>
          </a:prstGeom>
          <a:solidFill>
            <a:srgbClr val="FFE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슬라이드 번호 개체 틀 8">
            <a:extLst>
              <a:ext uri="{FF2B5EF4-FFF2-40B4-BE49-F238E27FC236}">
                <a16:creationId xmlns:a16="http://schemas.microsoft.com/office/drawing/2014/main" id="{D4FCE129-2F32-A55F-3836-7A95272D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3217" y="6492875"/>
            <a:ext cx="2743200" cy="365125"/>
          </a:xfrm>
        </p:spPr>
        <p:txBody>
          <a:bodyPr/>
          <a:lstStyle>
            <a:lvl1pPr>
              <a:defRPr sz="160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21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0C90466-6629-F44A-0220-002DDD06EF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9" b="87556" l="30000" r="69875">
                        <a14:foregroundMark x1="49375" y1="12222" x2="49375" y2="12222"/>
                        <a14:foregroundMark x1="50000" y1="8889" x2="50000" y2="8889"/>
                        <a14:foregroundMark x1="54625" y1="16889" x2="54625" y2="16889"/>
                        <a14:foregroundMark x1="30500" y1="68000" x2="30500" y2="68000"/>
                        <a14:foregroundMark x1="36875" y1="72444" x2="36875" y2="72444"/>
                        <a14:foregroundMark x1="37875" y1="87556" x2="37875" y2="87556"/>
                        <a14:foregroundMark x1="32750" y1="68444" x2="32750" y2="68444"/>
                        <a14:foregroundMark x1="30000" y1="67778" x2="30000" y2="67778"/>
                        <a14:foregroundMark x1="30125" y1="70000" x2="30125" y2="70000"/>
                        <a14:foregroundMark x1="30125" y1="72444" x2="30125" y2="72444"/>
                        <a14:foregroundMark x1="44625" y1="68000" x2="44625" y2="68000"/>
                        <a14:foregroundMark x1="50750" y1="72222" x2="50750" y2="72222"/>
                        <a14:foregroundMark x1="55875" y1="72444" x2="55875" y2="72444"/>
                        <a14:foregroundMark x1="63000" y1="72444" x2="63000" y2="72444"/>
                        <a14:foregroundMark x1="66375" y1="70444" x2="66375" y2="70444"/>
                        <a14:foregroundMark x1="68000" y1="72667" x2="68000" y2="72667"/>
                        <a14:foregroundMark x1="69875" y1="72667" x2="69875" y2="72667"/>
                        <a14:foregroundMark x1="56250" y1="73556" x2="56250" y2="73556"/>
                        <a14:foregroundMark x1="56125" y1="73556" x2="56125" y2="73556"/>
                        <a14:foregroundMark x1="56500" y1="73556" x2="56125" y2="73556"/>
                        <a14:foregroundMark x1="56500" y1="73778" x2="56500" y2="73778"/>
                        <a14:foregroundMark x1="56375" y1="73778" x2="56375" y2="73778"/>
                        <a14:foregroundMark x1="56375" y1="73778" x2="56375" y2="73778"/>
                        <a14:foregroundMark x1="56000" y1="73778" x2="56000" y2="73778"/>
                        <a14:foregroundMark x1="32750" y1="68444" x2="32750" y2="68444"/>
                        <a14:foregroundMark x1="32375" y1="68444" x2="30125" y2="68444"/>
                        <a14:foregroundMark x1="30125" y1="68444" x2="30250" y2="81111"/>
                        <a14:foregroundMark x1="30250" y1="81111" x2="30125" y2="82000"/>
                        <a14:foregroundMark x1="56375" y1="73778" x2="56375" y2="73778"/>
                        <a14:foregroundMark x1="56625" y1="73556" x2="56625" y2="73556"/>
                        <a14:foregroundMark x1="56375" y1="73778" x2="56375" y2="73778"/>
                        <a14:foregroundMark x1="56125" y1="74000" x2="56125" y2="74000"/>
                        <a14:foregroundMark x1="56625" y1="73556" x2="56375" y2="74000"/>
                        <a14:foregroundMark x1="56625" y1="73556" x2="56125" y2="74444"/>
                      </a14:backgroundRemoval>
                    </a14:imgEffect>
                  </a14:imgLayer>
                </a14:imgProps>
              </a:ext>
            </a:extLst>
          </a:blip>
          <a:srcRect l="28645" t="6017" r="27532" b="8234"/>
          <a:stretch/>
        </p:blipFill>
        <p:spPr>
          <a:xfrm>
            <a:off x="11382126" y="102725"/>
            <a:ext cx="528897" cy="58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01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F432DD-2BD5-42A6-8B1F-94044215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F3646C-00B2-4F72-9F03-28A39E8D9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46F5C-03D3-40EA-B743-BF0939B19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66C7A-B55A-4A25-A9FE-4C3D254D1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F5D5C-1738-4696-8769-E2A1903D6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FB9D8-AD8A-433C-85A4-344A7D459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639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0E33F-9EBD-DCF2-23C9-FF72C5A3C393}"/>
              </a:ext>
            </a:extLst>
          </p:cNvPr>
          <p:cNvSpPr txBox="1">
            <a:spLocks/>
          </p:cNvSpPr>
          <p:nvPr/>
        </p:nvSpPr>
        <p:spPr>
          <a:xfrm>
            <a:off x="2015978" y="1280252"/>
            <a:ext cx="2839363" cy="68957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+mj-ea"/>
              </a:rPr>
              <a:t>CHAPTER 5</a:t>
            </a:r>
            <a:endParaRPr lang="ko-KR" altLang="en-US" sz="2800" dirty="0"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7B0585-3630-0809-D195-B8BAEFECE1C3}"/>
              </a:ext>
            </a:extLst>
          </p:cNvPr>
          <p:cNvSpPr txBox="1">
            <a:spLocks/>
          </p:cNvSpPr>
          <p:nvPr/>
        </p:nvSpPr>
        <p:spPr>
          <a:xfrm>
            <a:off x="560455" y="3549160"/>
            <a:ext cx="4294887" cy="12721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 dirty="0" err="1">
                <a:latin typeface="+mn-ea"/>
              </a:rPr>
              <a:t>합성곱층의</a:t>
            </a:r>
            <a:r>
              <a:rPr lang="ko-KR" altLang="en-US" sz="2000" dirty="0">
                <a:latin typeface="+mn-ea"/>
              </a:rPr>
              <a:t> 필요성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 dirty="0" err="1">
                <a:latin typeface="+mn-ea"/>
              </a:rPr>
              <a:t>합성곱</a:t>
            </a:r>
            <a:r>
              <a:rPr lang="ko-KR" altLang="en-US" sz="2000" dirty="0">
                <a:latin typeface="+mn-ea"/>
              </a:rPr>
              <a:t> 신경망 구조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en-US" altLang="ko-KR" sz="2000" dirty="0">
                <a:latin typeface="+mn-ea"/>
              </a:rPr>
              <a:t>1D, 2D, 3D </a:t>
            </a:r>
            <a:r>
              <a:rPr lang="ko-KR" altLang="en-US" sz="2000" dirty="0" err="1">
                <a:latin typeface="+mn-ea"/>
              </a:rPr>
              <a:t>합성곱</a:t>
            </a:r>
            <a:endParaRPr lang="en-US" altLang="ko-KR" sz="2000" dirty="0">
              <a:latin typeface="+mn-ea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D8343C9-E3F4-66AC-5EAA-54B3CF20E767}"/>
              </a:ext>
            </a:extLst>
          </p:cNvPr>
          <p:cNvSpPr txBox="1">
            <a:spLocks/>
          </p:cNvSpPr>
          <p:nvPr/>
        </p:nvSpPr>
        <p:spPr>
          <a:xfrm>
            <a:off x="2015978" y="2378312"/>
            <a:ext cx="2615289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dirty="0" err="1">
                <a:latin typeface="+mj-ea"/>
              </a:rPr>
              <a:t>합성곱</a:t>
            </a:r>
            <a:r>
              <a:rPr lang="ko-KR" altLang="en-US" sz="2800" dirty="0">
                <a:latin typeface="+mj-ea"/>
              </a:rPr>
              <a:t> 신경망 </a:t>
            </a:r>
            <a:endParaRPr lang="en-US" altLang="ko-KR" sz="2800" dirty="0">
              <a:latin typeface="+mj-ea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80AEC2F4-95A9-3E2A-6617-4670D9C2B737}"/>
              </a:ext>
            </a:extLst>
          </p:cNvPr>
          <p:cNvSpPr txBox="1">
            <a:spLocks/>
          </p:cNvSpPr>
          <p:nvPr/>
        </p:nvSpPr>
        <p:spPr>
          <a:xfrm>
            <a:off x="7730693" y="5057265"/>
            <a:ext cx="308859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600" dirty="0">
                <a:latin typeface="+mj-ea"/>
              </a:rPr>
              <a:t>이훈제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56A2FFC8-10C5-DEAD-351F-C8BD9F52A809}"/>
              </a:ext>
            </a:extLst>
          </p:cNvPr>
          <p:cNvSpPr txBox="1">
            <a:spLocks/>
          </p:cNvSpPr>
          <p:nvPr/>
        </p:nvSpPr>
        <p:spPr>
          <a:xfrm>
            <a:off x="7975005" y="4328762"/>
            <a:ext cx="2599972" cy="4364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+mn-ea"/>
                <a:ea typeface="+mn-ea"/>
              </a:rPr>
              <a:t>23. 12. 26. </a:t>
            </a:r>
            <a:r>
              <a:rPr lang="ko-KR" altLang="en-US" sz="2000" dirty="0">
                <a:latin typeface="+mn-ea"/>
                <a:ea typeface="+mn-ea"/>
              </a:rPr>
              <a:t>수</a:t>
            </a:r>
            <a:r>
              <a:rPr lang="en-US" altLang="ko-KR" sz="2000" dirty="0">
                <a:latin typeface="+mn-ea"/>
                <a:ea typeface="+mn-ea"/>
              </a:rPr>
              <a:t>.</a:t>
            </a:r>
            <a:endParaRPr lang="ko-KR" altLang="en-US" sz="2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69603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10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BC0FE57-C39F-FBFF-EBDF-0A140272F08C}"/>
              </a:ext>
            </a:extLst>
          </p:cNvPr>
          <p:cNvSpPr txBox="1"/>
          <p:nvPr/>
        </p:nvSpPr>
        <p:spPr>
          <a:xfrm>
            <a:off x="492380" y="794699"/>
            <a:ext cx="11496420" cy="1903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지금까지 </a:t>
            </a:r>
            <a:r>
              <a:rPr lang="ko-KR" altLang="en-US" sz="1600" dirty="0" err="1">
                <a:latin typeface="+mn-ea"/>
              </a:rPr>
              <a:t>그레이스케일에</a:t>
            </a:r>
            <a:r>
              <a:rPr lang="ko-KR" altLang="en-US" sz="1600" dirty="0">
                <a:latin typeface="+mn-ea"/>
              </a:rPr>
              <a:t> 대한 이미지를 확인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이제 컬러 이미지의 </a:t>
            </a:r>
            <a:r>
              <a:rPr lang="ko-KR" altLang="en-US" sz="1600" dirty="0" err="1">
                <a:latin typeface="+mn-ea"/>
              </a:rPr>
              <a:t>합성곱을</a:t>
            </a:r>
            <a:r>
              <a:rPr lang="ko-KR" altLang="en-US" sz="1600" dirty="0">
                <a:latin typeface="+mn-ea"/>
              </a:rPr>
              <a:t> 알아봄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앞서 다룬 </a:t>
            </a:r>
            <a:r>
              <a:rPr lang="ko-KR" altLang="en-US" sz="1600" dirty="0" err="1">
                <a:latin typeface="+mn-ea"/>
              </a:rPr>
              <a:t>그레이스케일</a:t>
            </a:r>
            <a:r>
              <a:rPr lang="ko-KR" altLang="en-US" sz="1600" dirty="0">
                <a:latin typeface="+mn-ea"/>
              </a:rPr>
              <a:t> 이미지와 구분되는 특징은 첫째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필터 채널이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 err="1">
                <a:latin typeface="+mn-ea"/>
              </a:rPr>
              <a:t>이라는것</a:t>
            </a:r>
            <a:r>
              <a:rPr lang="en-US" altLang="ko-KR" sz="1600" dirty="0">
                <a:latin typeface="+mn-ea"/>
              </a:rPr>
              <a:t>,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둘째 </a:t>
            </a:r>
            <a:r>
              <a:rPr lang="en-US" altLang="ko-KR" sz="1600" dirty="0">
                <a:latin typeface="+mn-ea"/>
              </a:rPr>
              <a:t>RGB </a:t>
            </a:r>
            <a:r>
              <a:rPr lang="ko-KR" altLang="en-US" sz="1600" dirty="0">
                <a:latin typeface="+mn-ea"/>
              </a:rPr>
              <a:t>각각에 서로 다른 가중치로 </a:t>
            </a:r>
            <a:r>
              <a:rPr lang="ko-KR" altLang="en-US" sz="1600" dirty="0" err="1">
                <a:latin typeface="+mn-ea"/>
              </a:rPr>
              <a:t>합성곱을</a:t>
            </a:r>
            <a:r>
              <a:rPr lang="ko-KR" altLang="en-US" sz="1600" dirty="0">
                <a:latin typeface="+mn-ea"/>
              </a:rPr>
              <a:t> 적용한 후 결과를 </a:t>
            </a:r>
            <a:r>
              <a:rPr lang="ko-KR" altLang="en-US" sz="1600" dirty="0" err="1">
                <a:latin typeface="+mn-ea"/>
              </a:rPr>
              <a:t>더해줌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그 외 </a:t>
            </a:r>
            <a:r>
              <a:rPr lang="ko-KR" altLang="en-US" sz="1600" dirty="0" err="1">
                <a:latin typeface="+mn-ea"/>
              </a:rPr>
              <a:t>스트라이드</a:t>
            </a:r>
            <a:r>
              <a:rPr lang="ko-KR" altLang="en-US" sz="1600" dirty="0">
                <a:latin typeface="+mn-ea"/>
              </a:rPr>
              <a:t> 및 연산하는 방법은 동일함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이때 필터 채널이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이라고 해서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필터 개수도 세 개라고 오해하기 쉬움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실제로는 필터 개수가 한 개라는 점을 주의해야 함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  <p:graphicFrame>
        <p:nvGraphicFramePr>
          <p:cNvPr id="49" name="표 48">
            <a:extLst>
              <a:ext uri="{FF2B5EF4-FFF2-40B4-BE49-F238E27FC236}">
                <a16:creationId xmlns:a16="http://schemas.microsoft.com/office/drawing/2014/main" id="{2E5BA693-32D9-0D95-41AE-1C8CDB8D2E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038524"/>
              </p:ext>
            </p:extLst>
          </p:nvPr>
        </p:nvGraphicFramePr>
        <p:xfrm>
          <a:off x="978840" y="3939928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sp>
        <p:nvSpPr>
          <p:cNvPr id="50" name="TextBox 49">
            <a:extLst>
              <a:ext uri="{FF2B5EF4-FFF2-40B4-BE49-F238E27FC236}">
                <a16:creationId xmlns:a16="http://schemas.microsoft.com/office/drawing/2014/main" id="{36B77AAE-0F9F-6BAD-E9B1-A246F14F8307}"/>
              </a:ext>
            </a:extLst>
          </p:cNvPr>
          <p:cNvSpPr txBox="1"/>
          <p:nvPr/>
        </p:nvSpPr>
        <p:spPr>
          <a:xfrm>
            <a:off x="1211530" y="3652121"/>
            <a:ext cx="84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(3x3x3)</a:t>
            </a:r>
            <a:endParaRPr lang="ko-KR" altLang="en-US" sz="1200" dirty="0"/>
          </a:p>
        </p:txBody>
      </p:sp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27A012FF-5733-61C7-4AFF-6E51C1F2D6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331482"/>
              </p:ext>
            </p:extLst>
          </p:nvPr>
        </p:nvGraphicFramePr>
        <p:xfrm>
          <a:off x="775183" y="4165185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3EA2B49C-12DC-15D9-695D-07C2B0995C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210965"/>
              </p:ext>
            </p:extLst>
          </p:nvPr>
        </p:nvGraphicFramePr>
        <p:xfrm>
          <a:off x="4520390" y="5114611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CD23E502-1E15-A5EB-18C0-7B36C3B581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587121"/>
              </p:ext>
            </p:extLst>
          </p:nvPr>
        </p:nvGraphicFramePr>
        <p:xfrm>
          <a:off x="4520389" y="2760743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graphicFrame>
        <p:nvGraphicFramePr>
          <p:cNvPr id="54" name="표 53">
            <a:extLst>
              <a:ext uri="{FF2B5EF4-FFF2-40B4-BE49-F238E27FC236}">
                <a16:creationId xmlns:a16="http://schemas.microsoft.com/office/drawing/2014/main" id="{C211BDD9-8F29-FD4B-4DBE-7365EA1323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479768"/>
              </p:ext>
            </p:extLst>
          </p:nvPr>
        </p:nvGraphicFramePr>
        <p:xfrm>
          <a:off x="4520390" y="3937677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graphicFrame>
        <p:nvGraphicFramePr>
          <p:cNvPr id="55" name="표 54">
            <a:extLst>
              <a:ext uri="{FF2B5EF4-FFF2-40B4-BE49-F238E27FC236}">
                <a16:creationId xmlns:a16="http://schemas.microsoft.com/office/drawing/2014/main" id="{689746A4-F4AD-4F17-69DB-D2F6198D11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6083823"/>
              </p:ext>
            </p:extLst>
          </p:nvPr>
        </p:nvGraphicFramePr>
        <p:xfrm>
          <a:off x="6240590" y="2943623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78545828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926324760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68033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144568"/>
                  </a:ext>
                </a:extLst>
              </a:tr>
            </a:tbl>
          </a:graphicData>
        </a:graphic>
      </p:graphicFrame>
      <p:graphicFrame>
        <p:nvGraphicFramePr>
          <p:cNvPr id="56" name="표 55">
            <a:extLst>
              <a:ext uri="{FF2B5EF4-FFF2-40B4-BE49-F238E27FC236}">
                <a16:creationId xmlns:a16="http://schemas.microsoft.com/office/drawing/2014/main" id="{1DD96B8F-EDF5-8A00-C5E0-B8F6C6387B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948610"/>
              </p:ext>
            </p:extLst>
          </p:nvPr>
        </p:nvGraphicFramePr>
        <p:xfrm>
          <a:off x="6240590" y="4120557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78545828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926324760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68033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144568"/>
                  </a:ext>
                </a:extLst>
              </a:tr>
            </a:tbl>
          </a:graphicData>
        </a:graphic>
      </p:graphicFrame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id="{09A1F3F1-B9CC-585D-9C92-36DD090213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240474"/>
              </p:ext>
            </p:extLst>
          </p:nvPr>
        </p:nvGraphicFramePr>
        <p:xfrm>
          <a:off x="6240590" y="5296898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78545828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926324760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68033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144568"/>
                  </a:ext>
                </a:extLst>
              </a:tr>
            </a:tbl>
          </a:graphicData>
        </a:graphic>
      </p:graphicFrame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E1E9A24D-4C54-A128-9D19-995870D5B0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482908"/>
              </p:ext>
            </p:extLst>
          </p:nvPr>
        </p:nvGraphicFramePr>
        <p:xfrm>
          <a:off x="2940538" y="4043154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78545828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926324760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68033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144568"/>
                  </a:ext>
                </a:extLst>
              </a:tr>
            </a:tbl>
          </a:graphicData>
        </a:graphic>
      </p:graphicFrame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3091FC9A-CC70-48B0-B371-D21A9822EC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025013"/>
              </p:ext>
            </p:extLst>
          </p:nvPr>
        </p:nvGraphicFramePr>
        <p:xfrm>
          <a:off x="2777208" y="4226034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78545828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926324760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68033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144568"/>
                  </a:ext>
                </a:extLst>
              </a:tr>
            </a:tbl>
          </a:graphicData>
        </a:graphic>
      </p:graphicFrame>
      <p:graphicFrame>
        <p:nvGraphicFramePr>
          <p:cNvPr id="60" name="표 59">
            <a:extLst>
              <a:ext uri="{FF2B5EF4-FFF2-40B4-BE49-F238E27FC236}">
                <a16:creationId xmlns:a16="http://schemas.microsoft.com/office/drawing/2014/main" id="{95E4741B-EB08-905F-0424-3FF638C32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914875"/>
              </p:ext>
            </p:extLst>
          </p:nvPr>
        </p:nvGraphicFramePr>
        <p:xfrm>
          <a:off x="2609670" y="4408914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78545828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926324760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68033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144568"/>
                  </a:ext>
                </a:extLst>
              </a:tr>
            </a:tbl>
          </a:graphicData>
        </a:graphic>
      </p:graphicFrame>
      <p:graphicFrame>
        <p:nvGraphicFramePr>
          <p:cNvPr id="61" name="표 60">
            <a:extLst>
              <a:ext uri="{FF2B5EF4-FFF2-40B4-BE49-F238E27FC236}">
                <a16:creationId xmlns:a16="http://schemas.microsoft.com/office/drawing/2014/main" id="{64C17AB7-6BCD-A555-FAED-6935CC74B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88644"/>
              </p:ext>
            </p:extLst>
          </p:nvPr>
        </p:nvGraphicFramePr>
        <p:xfrm>
          <a:off x="7712634" y="2938507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78545828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926324760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68033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144568"/>
                  </a:ext>
                </a:extLst>
              </a:tr>
            </a:tbl>
          </a:graphicData>
        </a:graphic>
      </p:graphicFrame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B53C6718-468F-CCB4-4546-C498B77C84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4401730"/>
              </p:ext>
            </p:extLst>
          </p:nvPr>
        </p:nvGraphicFramePr>
        <p:xfrm>
          <a:off x="7712634" y="4115441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78545828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926324760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68033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144568"/>
                  </a:ext>
                </a:extLst>
              </a:tr>
            </a:tbl>
          </a:graphicData>
        </a:graphic>
      </p:graphicFrame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1E6A58C3-FB0B-F754-7EFF-B93BEAC2B7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955266"/>
              </p:ext>
            </p:extLst>
          </p:nvPr>
        </p:nvGraphicFramePr>
        <p:xfrm>
          <a:off x="7712634" y="5291782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78545828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926324760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68033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144568"/>
                  </a:ext>
                </a:extLst>
              </a:tr>
            </a:tbl>
          </a:graphicData>
        </a:graphic>
      </p:graphicFrame>
      <p:graphicFrame>
        <p:nvGraphicFramePr>
          <p:cNvPr id="64" name="표 63">
            <a:extLst>
              <a:ext uri="{FF2B5EF4-FFF2-40B4-BE49-F238E27FC236}">
                <a16:creationId xmlns:a16="http://schemas.microsoft.com/office/drawing/2014/main" id="{C014F15C-5A4A-3CF7-B62F-3AB3AE751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2018889"/>
              </p:ext>
            </p:extLst>
          </p:nvPr>
        </p:nvGraphicFramePr>
        <p:xfrm>
          <a:off x="9254078" y="4115441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78545828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926324760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68033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144568"/>
                  </a:ext>
                </a:extLst>
              </a:tr>
            </a:tbl>
          </a:graphicData>
        </a:graphic>
      </p:graphicFrame>
      <p:sp>
        <p:nvSpPr>
          <p:cNvPr id="65" name="TextBox 64">
            <a:extLst>
              <a:ext uri="{FF2B5EF4-FFF2-40B4-BE49-F238E27FC236}">
                <a16:creationId xmlns:a16="http://schemas.microsoft.com/office/drawing/2014/main" id="{9A32A058-ACB0-8F3F-86AA-A26C042B72B6}"/>
              </a:ext>
            </a:extLst>
          </p:cNvPr>
          <p:cNvSpPr txBox="1"/>
          <p:nvPr/>
        </p:nvSpPr>
        <p:spPr>
          <a:xfrm>
            <a:off x="5787244" y="310468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76DE34B-B529-C30F-A733-8A107B8FC47C}"/>
              </a:ext>
            </a:extLst>
          </p:cNvPr>
          <p:cNvSpPr txBox="1"/>
          <p:nvPr/>
        </p:nvSpPr>
        <p:spPr>
          <a:xfrm>
            <a:off x="5787244" y="429653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4CE707D-6792-165E-FE0A-42C482F5D751}"/>
              </a:ext>
            </a:extLst>
          </p:cNvPr>
          <p:cNvSpPr txBox="1"/>
          <p:nvPr/>
        </p:nvSpPr>
        <p:spPr>
          <a:xfrm>
            <a:off x="5787244" y="547287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0AD460F-A790-32D3-F326-A8DA73F89D01}"/>
              </a:ext>
            </a:extLst>
          </p:cNvPr>
          <p:cNvSpPr txBox="1"/>
          <p:nvPr/>
        </p:nvSpPr>
        <p:spPr>
          <a:xfrm>
            <a:off x="2929512" y="3761854"/>
            <a:ext cx="84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(2x2x3)</a:t>
            </a:r>
            <a:endParaRPr lang="ko-KR" altLang="en-US" sz="1200" dirty="0"/>
          </a:p>
        </p:txBody>
      </p:sp>
      <p:graphicFrame>
        <p:nvGraphicFramePr>
          <p:cNvPr id="69" name="표 68">
            <a:extLst>
              <a:ext uri="{FF2B5EF4-FFF2-40B4-BE49-F238E27FC236}">
                <a16:creationId xmlns:a16="http://schemas.microsoft.com/office/drawing/2014/main" id="{CC9AC57C-9827-28FF-B4DF-0F1FF25140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6571950"/>
              </p:ext>
            </p:extLst>
          </p:nvPr>
        </p:nvGraphicFramePr>
        <p:xfrm>
          <a:off x="580940" y="4408914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sp>
        <p:nvSpPr>
          <p:cNvPr id="70" name="TextBox 69">
            <a:extLst>
              <a:ext uri="{FF2B5EF4-FFF2-40B4-BE49-F238E27FC236}">
                <a16:creationId xmlns:a16="http://schemas.microsoft.com/office/drawing/2014/main" id="{4523C110-18CD-A35B-5391-4AEB3609DAB0}"/>
              </a:ext>
            </a:extLst>
          </p:cNvPr>
          <p:cNvSpPr txBox="1"/>
          <p:nvPr/>
        </p:nvSpPr>
        <p:spPr>
          <a:xfrm>
            <a:off x="580940" y="5558515"/>
            <a:ext cx="10623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입력 이미지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1A5C672-5749-C910-C57D-97B5FB13D5BF}"/>
              </a:ext>
            </a:extLst>
          </p:cNvPr>
          <p:cNvSpPr txBox="1"/>
          <p:nvPr/>
        </p:nvSpPr>
        <p:spPr>
          <a:xfrm>
            <a:off x="2441737" y="5195877"/>
            <a:ext cx="10623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필터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76A037F-5A43-910F-7537-BCE346297125}"/>
              </a:ext>
            </a:extLst>
          </p:cNvPr>
          <p:cNvSpPr txBox="1"/>
          <p:nvPr/>
        </p:nvSpPr>
        <p:spPr>
          <a:xfrm>
            <a:off x="2318829" y="2854486"/>
            <a:ext cx="10623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채널 수 동일 </a:t>
            </a: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60B2607E-A1EA-B9C1-E04B-1BA4C1F71FB6}"/>
              </a:ext>
            </a:extLst>
          </p:cNvPr>
          <p:cNvSpPr/>
          <p:nvPr/>
        </p:nvSpPr>
        <p:spPr>
          <a:xfrm>
            <a:off x="1711964" y="3718620"/>
            <a:ext cx="144000" cy="144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CAD5F7A2-B885-CF82-91D7-2B97299089CE}"/>
              </a:ext>
            </a:extLst>
          </p:cNvPr>
          <p:cNvSpPr/>
          <p:nvPr/>
        </p:nvSpPr>
        <p:spPr>
          <a:xfrm>
            <a:off x="3432135" y="3830164"/>
            <a:ext cx="144000" cy="144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D65334E4-7D72-9239-132F-DF33560A31B6}"/>
              </a:ext>
            </a:extLst>
          </p:cNvPr>
          <p:cNvCxnSpPr>
            <a:cxnSpLocks/>
          </p:cNvCxnSpPr>
          <p:nvPr/>
        </p:nvCxnSpPr>
        <p:spPr>
          <a:xfrm flipH="1">
            <a:off x="1855964" y="3131485"/>
            <a:ext cx="863424" cy="5642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15AAE111-F64D-581C-7A5F-ED1E5BB86421}"/>
              </a:ext>
            </a:extLst>
          </p:cNvPr>
          <p:cNvCxnSpPr>
            <a:cxnSpLocks/>
          </p:cNvCxnSpPr>
          <p:nvPr/>
        </p:nvCxnSpPr>
        <p:spPr>
          <a:xfrm>
            <a:off x="2980867" y="3140560"/>
            <a:ext cx="484295" cy="6500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화살표: 오른쪽 76">
            <a:extLst>
              <a:ext uri="{FF2B5EF4-FFF2-40B4-BE49-F238E27FC236}">
                <a16:creationId xmlns:a16="http://schemas.microsoft.com/office/drawing/2014/main" id="{6AB5E288-E569-B25A-36FE-041DCD6FC480}"/>
              </a:ext>
            </a:extLst>
          </p:cNvPr>
          <p:cNvSpPr/>
          <p:nvPr/>
        </p:nvSpPr>
        <p:spPr>
          <a:xfrm>
            <a:off x="3803054" y="4394977"/>
            <a:ext cx="638872" cy="172448"/>
          </a:xfrm>
          <a:prstGeom prst="rightArrow">
            <a:avLst>
              <a:gd name="adj1" fmla="val 26622"/>
              <a:gd name="adj2" fmla="val 6999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화살표: 오른쪽 77">
            <a:extLst>
              <a:ext uri="{FF2B5EF4-FFF2-40B4-BE49-F238E27FC236}">
                <a16:creationId xmlns:a16="http://schemas.microsoft.com/office/drawing/2014/main" id="{FD274897-D186-C763-0E4F-CDD039151189}"/>
              </a:ext>
            </a:extLst>
          </p:cNvPr>
          <p:cNvSpPr/>
          <p:nvPr/>
        </p:nvSpPr>
        <p:spPr>
          <a:xfrm>
            <a:off x="7028373" y="4394977"/>
            <a:ext cx="638872" cy="172448"/>
          </a:xfrm>
          <a:prstGeom prst="rightArrow">
            <a:avLst>
              <a:gd name="adj1" fmla="val 26622"/>
              <a:gd name="adj2" fmla="val 6999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화살표: 오른쪽 78">
            <a:extLst>
              <a:ext uri="{FF2B5EF4-FFF2-40B4-BE49-F238E27FC236}">
                <a16:creationId xmlns:a16="http://schemas.microsoft.com/office/drawing/2014/main" id="{F6B40E5E-D8CA-F7A3-3D02-8D87588523FF}"/>
              </a:ext>
            </a:extLst>
          </p:cNvPr>
          <p:cNvSpPr/>
          <p:nvPr/>
        </p:nvSpPr>
        <p:spPr>
          <a:xfrm>
            <a:off x="8517340" y="4394977"/>
            <a:ext cx="638872" cy="172448"/>
          </a:xfrm>
          <a:prstGeom prst="rightArrow">
            <a:avLst>
              <a:gd name="adj1" fmla="val 26622"/>
              <a:gd name="adj2" fmla="val 6999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238EFF7-271D-09C6-0964-C0649EB79D6F}"/>
              </a:ext>
            </a:extLst>
          </p:cNvPr>
          <p:cNvSpPr txBox="1"/>
          <p:nvPr/>
        </p:nvSpPr>
        <p:spPr>
          <a:xfrm>
            <a:off x="9094076" y="4896457"/>
            <a:ext cx="10623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/>
              <a:t>특성맵</a:t>
            </a:r>
            <a:endParaRPr lang="ko-KR" altLang="en-US" sz="12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61363DD-DB71-931B-41DB-4BB04E0681CF}"/>
              </a:ext>
            </a:extLst>
          </p:cNvPr>
          <p:cNvSpPr txBox="1"/>
          <p:nvPr/>
        </p:nvSpPr>
        <p:spPr>
          <a:xfrm>
            <a:off x="5587838" y="6191801"/>
            <a:ext cx="10623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/>
              <a:t>합성곱</a:t>
            </a:r>
            <a:r>
              <a:rPr lang="ko-KR" altLang="en-US" sz="1200" dirty="0"/>
              <a:t> 연산</a:t>
            </a:r>
          </a:p>
        </p:txBody>
      </p:sp>
    </p:spTree>
    <p:extLst>
      <p:ext uri="{BB962C8B-B14F-4D97-AF65-F5344CB8AC3E}">
        <p14:creationId xmlns:p14="http://schemas.microsoft.com/office/powerpoint/2010/main" val="2344051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2618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풀링층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9132628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풀링층</a:t>
            </a:r>
            <a:r>
              <a:rPr lang="en-US" altLang="ko-KR" sz="1600" baseline="30000" dirty="0">
                <a:latin typeface="+mn-ea"/>
              </a:rPr>
              <a:t>pooling</a:t>
            </a:r>
            <a:r>
              <a:rPr lang="ko-KR" altLang="en-US" sz="1600" baseline="30000" dirty="0">
                <a:latin typeface="+mn-ea"/>
              </a:rPr>
              <a:t> </a:t>
            </a:r>
            <a:r>
              <a:rPr lang="en-US" altLang="ko-KR" sz="1600" baseline="30000" dirty="0">
                <a:latin typeface="+mn-ea"/>
              </a:rPr>
              <a:t>layer</a:t>
            </a:r>
            <a:r>
              <a:rPr lang="ko-KR" altLang="en-US" sz="1600" dirty="0">
                <a:latin typeface="+mn-ea"/>
              </a:rPr>
              <a:t>은 </a:t>
            </a:r>
            <a:r>
              <a:rPr lang="ko-KR" altLang="en-US" sz="1600" dirty="0" err="1">
                <a:latin typeface="+mn-ea"/>
              </a:rPr>
              <a:t>합성곱층과</a:t>
            </a:r>
            <a:r>
              <a:rPr lang="ko-KR" altLang="en-US" sz="1600" dirty="0">
                <a:latin typeface="+mn-ea"/>
              </a:rPr>
              <a:t> 유사하게 특성 </a:t>
            </a:r>
            <a:r>
              <a:rPr lang="ko-KR" altLang="en-US" sz="1600" dirty="0" err="1">
                <a:latin typeface="+mn-ea"/>
              </a:rPr>
              <a:t>맵의</a:t>
            </a:r>
            <a:r>
              <a:rPr lang="ko-KR" altLang="en-US" sz="1600" dirty="0">
                <a:latin typeface="+mn-ea"/>
              </a:rPr>
              <a:t> 차원을 다운 샘플링 하여 </a:t>
            </a:r>
            <a:r>
              <a:rPr lang="ko-KR" altLang="en-US" sz="1600" dirty="0" err="1">
                <a:latin typeface="+mn-ea"/>
              </a:rPr>
              <a:t>연산량을</a:t>
            </a:r>
            <a:r>
              <a:rPr lang="ko-KR" altLang="en-US" sz="1600" dirty="0">
                <a:latin typeface="+mn-ea"/>
              </a:rPr>
              <a:t> 감소시키고</a:t>
            </a:r>
            <a:r>
              <a:rPr lang="en-US" altLang="ko-KR" sz="1600" dirty="0">
                <a:latin typeface="+mn-ea"/>
              </a:rPr>
              <a:t>,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주요한 특성 벡터를 추출하여 학습을 효과적으로 할 수 있음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11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2E9831C-E265-948E-2267-7CEFE4CA605F}"/>
              </a:ext>
            </a:extLst>
          </p:cNvPr>
          <p:cNvGrpSpPr/>
          <p:nvPr/>
        </p:nvGrpSpPr>
        <p:grpSpPr>
          <a:xfrm>
            <a:off x="925862" y="2552701"/>
            <a:ext cx="5214588" cy="1565316"/>
            <a:chOff x="1237012" y="3086101"/>
            <a:chExt cx="5214588" cy="156531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B716755-0B63-028E-924E-807EA768229D}"/>
                </a:ext>
              </a:extLst>
            </p:cNvPr>
            <p:cNvSpPr txBox="1"/>
            <p:nvPr/>
          </p:nvSpPr>
          <p:spPr>
            <a:xfrm>
              <a:off x="3892222" y="3959378"/>
              <a:ext cx="92044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50" dirty="0"/>
                <a:t>다운 샘플링</a:t>
              </a:r>
            </a:p>
          </p:txBody>
        </p:sp>
        <p:pic>
          <p:nvPicPr>
            <p:cNvPr id="2052" name="Picture 4" descr="♤ 파랑새는 언제나 ♤ &gt; 좋은글 | 군위넷-군위 인터넷 신문">
              <a:extLst>
                <a:ext uri="{FF2B5EF4-FFF2-40B4-BE49-F238E27FC236}">
                  <a16:creationId xmlns:a16="http://schemas.microsoft.com/office/drawing/2014/main" id="{4BAE919C-7AB0-120C-BFED-DA181A432D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012" y="3086101"/>
              <a:ext cx="2318988" cy="1565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 descr="♤ 파랑새는 언제나 ♤ &gt; 좋은글 | 군위넷-군위 인터넷 신문">
              <a:extLst>
                <a:ext uri="{FF2B5EF4-FFF2-40B4-BE49-F238E27FC236}">
                  <a16:creationId xmlns:a16="http://schemas.microsoft.com/office/drawing/2014/main" id="{8AF870F1-96E0-D48A-82A3-D53F314AAF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06852" y="3448656"/>
              <a:ext cx="1244748" cy="8402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화살표: 오른쪽 5">
              <a:extLst>
                <a:ext uri="{FF2B5EF4-FFF2-40B4-BE49-F238E27FC236}">
                  <a16:creationId xmlns:a16="http://schemas.microsoft.com/office/drawing/2014/main" id="{FA22EC04-B916-4DE3-6E3B-5F980B59A3D3}"/>
                </a:ext>
              </a:extLst>
            </p:cNvPr>
            <p:cNvSpPr/>
            <p:nvPr/>
          </p:nvSpPr>
          <p:spPr>
            <a:xfrm>
              <a:off x="3892222" y="3718517"/>
              <a:ext cx="978408" cy="300482"/>
            </a:xfrm>
            <a:prstGeom prst="rightArrow">
              <a:avLst>
                <a:gd name="adj1" fmla="val 51774"/>
                <a:gd name="adj2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8B2B874-E68C-61A5-2857-856614DED2C1}"/>
              </a:ext>
            </a:extLst>
          </p:cNvPr>
          <p:cNvSpPr txBox="1"/>
          <p:nvPr/>
        </p:nvSpPr>
        <p:spPr>
          <a:xfrm>
            <a:off x="492379" y="4362978"/>
            <a:ext cx="7721986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풀링</a:t>
            </a:r>
            <a:r>
              <a:rPr lang="ko-KR" altLang="en-US" sz="1600" dirty="0">
                <a:latin typeface="+mn-ea"/>
              </a:rPr>
              <a:t> 연산에는 두가지가 사용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- </a:t>
            </a:r>
            <a:r>
              <a:rPr lang="ko-KR" altLang="en-US" sz="1600" dirty="0">
                <a:latin typeface="+mn-ea"/>
              </a:rPr>
              <a:t>최대 </a:t>
            </a:r>
            <a:r>
              <a:rPr lang="ko-KR" altLang="en-US" sz="1600" dirty="0" err="1">
                <a:latin typeface="+mn-ea"/>
              </a:rPr>
              <a:t>풀링</a:t>
            </a:r>
            <a:r>
              <a:rPr lang="en-US" altLang="ko-KR" sz="1600" baseline="30000" dirty="0">
                <a:latin typeface="+mn-ea"/>
              </a:rPr>
              <a:t>max pooling</a:t>
            </a:r>
            <a:r>
              <a:rPr lang="en-US" altLang="ko-KR" sz="1600" dirty="0">
                <a:latin typeface="+mn-ea"/>
              </a:rPr>
              <a:t>: </a:t>
            </a:r>
            <a:r>
              <a:rPr lang="ko-KR" altLang="en-US" sz="1600" dirty="0">
                <a:latin typeface="+mn-ea"/>
              </a:rPr>
              <a:t>대상 영역에서 최대값을 추출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- </a:t>
            </a:r>
            <a:r>
              <a:rPr lang="ko-KR" altLang="en-US" sz="1600" dirty="0">
                <a:latin typeface="+mn-ea"/>
              </a:rPr>
              <a:t>평균 </a:t>
            </a:r>
            <a:r>
              <a:rPr lang="ko-KR" altLang="en-US" sz="1600" dirty="0" err="1">
                <a:latin typeface="+mn-ea"/>
              </a:rPr>
              <a:t>풀링</a:t>
            </a:r>
            <a:r>
              <a:rPr lang="en-US" altLang="ko-KR" sz="1600" baseline="30000" dirty="0">
                <a:latin typeface="+mn-ea"/>
              </a:rPr>
              <a:t>average pooling</a:t>
            </a:r>
            <a:r>
              <a:rPr lang="en-US" altLang="ko-KR" sz="1600" dirty="0">
                <a:latin typeface="+mn-ea"/>
              </a:rPr>
              <a:t>: </a:t>
            </a:r>
            <a:r>
              <a:rPr lang="ko-KR" altLang="en-US" sz="1600" dirty="0">
                <a:latin typeface="+mn-ea"/>
              </a:rPr>
              <a:t>대상 역여에서 평균을 반환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대부분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신경망에서는 최대 </a:t>
            </a:r>
            <a:r>
              <a:rPr lang="ko-KR" altLang="en-US" sz="1600" dirty="0" err="1">
                <a:latin typeface="+mn-ea"/>
              </a:rPr>
              <a:t>풀링이</a:t>
            </a:r>
            <a:r>
              <a:rPr lang="ko-KR" altLang="en-US" sz="1600" dirty="0">
                <a:latin typeface="+mn-ea"/>
              </a:rPr>
              <a:t> 사용되는데</a:t>
            </a:r>
            <a:r>
              <a:rPr lang="en-US" altLang="ko-KR" sz="1600" dirty="0">
                <a:latin typeface="+mn-ea"/>
              </a:rPr>
              <a:t>,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평균 </a:t>
            </a:r>
            <a:r>
              <a:rPr lang="ko-KR" altLang="en-US" sz="1600" dirty="0" err="1">
                <a:latin typeface="+mn-ea"/>
              </a:rPr>
              <a:t>풀링은</a:t>
            </a:r>
            <a:r>
              <a:rPr lang="ko-KR" altLang="en-US" sz="1600" dirty="0">
                <a:latin typeface="+mn-ea"/>
              </a:rPr>
              <a:t> 각 커널 값을 평균화 시켜 중요한 가중치를 갖는 특성이 희미해질 수 있음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68594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902649"/>
            <a:ext cx="3916457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첫 번째 최대 </a:t>
            </a:r>
            <a:r>
              <a:rPr lang="ko-KR" altLang="en-US" sz="1600" dirty="0" err="1">
                <a:latin typeface="+mn-ea"/>
              </a:rPr>
              <a:t>풀링</a:t>
            </a:r>
            <a:r>
              <a:rPr lang="ko-KR" altLang="en-US" sz="1600" dirty="0">
                <a:latin typeface="+mn-ea"/>
              </a:rPr>
              <a:t> 과정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3, -1, -3, 1</a:t>
            </a:r>
            <a:r>
              <a:rPr lang="ko-KR" altLang="en-US" sz="1600" dirty="0">
                <a:latin typeface="+mn-ea"/>
              </a:rPr>
              <a:t> 값 중에서 최대값</a:t>
            </a:r>
            <a:r>
              <a:rPr lang="en-US" altLang="ko-KR" sz="1600" dirty="0">
                <a:latin typeface="+mn-ea"/>
              </a:rPr>
              <a:t>(3)</a:t>
            </a:r>
            <a:r>
              <a:rPr lang="ko-KR" altLang="en-US" sz="1600" dirty="0">
                <a:latin typeface="+mn-ea"/>
              </a:rPr>
              <a:t>을 선택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12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4E40BB8-619A-008E-259A-A2D6AF9C32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4719280"/>
              </p:ext>
            </p:extLst>
          </p:nvPr>
        </p:nvGraphicFramePr>
        <p:xfrm>
          <a:off x="654050" y="2030730"/>
          <a:ext cx="14847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28172936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06985659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50490033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627141246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507260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0270039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8337044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56554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14088F2-3CCA-B5F9-69BC-3D91977A73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490472"/>
              </p:ext>
            </p:extLst>
          </p:nvPr>
        </p:nvGraphicFramePr>
        <p:xfrm>
          <a:off x="3740150" y="2030730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9311642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701421932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9942819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88957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FF29119-068E-FF58-3B6D-A23DB2489C5F}"/>
              </a:ext>
            </a:extLst>
          </p:cNvPr>
          <p:cNvSpPr txBox="1"/>
          <p:nvPr/>
        </p:nvSpPr>
        <p:spPr>
          <a:xfrm>
            <a:off x="1157682" y="1753731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입력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789A26-0916-0FBD-E1F1-524FA21BA2F2}"/>
              </a:ext>
            </a:extLst>
          </p:cNvPr>
          <p:cNvSpPr txBox="1"/>
          <p:nvPr/>
        </p:nvSpPr>
        <p:spPr>
          <a:xfrm>
            <a:off x="3873141" y="1753730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출력</a:t>
            </a: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91362579-EA00-215A-7BF2-3A6D1043945C}"/>
              </a:ext>
            </a:extLst>
          </p:cNvPr>
          <p:cNvGrpSpPr/>
          <p:nvPr/>
        </p:nvGrpSpPr>
        <p:grpSpPr>
          <a:xfrm>
            <a:off x="654050" y="2030730"/>
            <a:ext cx="3283284" cy="1102498"/>
            <a:chOff x="654050" y="2030730"/>
            <a:chExt cx="3283284" cy="110249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5B4DF83-C1E2-539F-D182-AD4E321D64E7}"/>
                </a:ext>
              </a:extLst>
            </p:cNvPr>
            <p:cNvSpPr/>
            <p:nvPr/>
          </p:nvSpPr>
          <p:spPr>
            <a:xfrm>
              <a:off x="654050" y="2030730"/>
              <a:ext cx="741838" cy="72961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165E1F89-6AAD-BCF5-7938-93C3B392435C}"/>
                </a:ext>
              </a:extLst>
            </p:cNvPr>
            <p:cNvGrpSpPr/>
            <p:nvPr/>
          </p:nvGrpSpPr>
          <p:grpSpPr>
            <a:xfrm>
              <a:off x="1014190" y="2314078"/>
              <a:ext cx="2923144" cy="819150"/>
              <a:chOff x="1010683" y="2323305"/>
              <a:chExt cx="2923144" cy="819150"/>
            </a:xfrm>
          </p:grpSpPr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0A2AC195-FFC1-212F-D345-321C48C205E8}"/>
                  </a:ext>
                </a:extLst>
              </p:cNvPr>
              <p:cNvCxnSpPr>
                <a:stCxn id="5" idx="2"/>
              </p:cNvCxnSpPr>
              <p:nvPr/>
            </p:nvCxnSpPr>
            <p:spPr>
              <a:xfrm>
                <a:off x="1024969" y="2760345"/>
                <a:ext cx="0" cy="370205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A288D326-9F8E-D0FF-6ADF-F72A89CBF7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683" y="3130550"/>
                <a:ext cx="2923144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9995CB94-F4E4-D719-A8E2-FCEEDDF3CA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926683" y="2323305"/>
                <a:ext cx="0" cy="819150"/>
              </a:xfrm>
              <a:prstGeom prst="straightConnector1">
                <a:avLst/>
              </a:prstGeom>
              <a:ln w="28575">
                <a:solidFill>
                  <a:srgbClr val="FF440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D138C01F-2CEC-6FBD-9CB6-3E8DAFC1B69F}"/>
              </a:ext>
            </a:extLst>
          </p:cNvPr>
          <p:cNvSpPr txBox="1"/>
          <p:nvPr/>
        </p:nvSpPr>
        <p:spPr>
          <a:xfrm>
            <a:off x="2141472" y="2856229"/>
            <a:ext cx="10679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스트라이드</a:t>
            </a:r>
            <a:r>
              <a:rPr lang="en-US" altLang="ko-KR" sz="1200" dirty="0"/>
              <a:t>=2</a:t>
            </a:r>
            <a:endParaRPr lang="ko-KR" altLang="en-US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C2853E4-DA80-D760-6B57-2D32100109B7}"/>
              </a:ext>
            </a:extLst>
          </p:cNvPr>
          <p:cNvSpPr txBox="1"/>
          <p:nvPr/>
        </p:nvSpPr>
        <p:spPr>
          <a:xfrm>
            <a:off x="2852672" y="3156347"/>
            <a:ext cx="768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최대풀링</a:t>
            </a:r>
            <a:endParaRPr lang="ko-KR" altLang="en-U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C4B1DC-0815-73AD-7EC0-D9D489C56894}"/>
              </a:ext>
            </a:extLst>
          </p:cNvPr>
          <p:cNvSpPr txBox="1"/>
          <p:nvPr/>
        </p:nvSpPr>
        <p:spPr>
          <a:xfrm>
            <a:off x="492380" y="3698014"/>
            <a:ext cx="4009431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두 번째 최대 </a:t>
            </a:r>
            <a:r>
              <a:rPr lang="ko-KR" altLang="en-US" sz="1600" dirty="0" err="1">
                <a:latin typeface="+mn-ea"/>
              </a:rPr>
              <a:t>풀링</a:t>
            </a:r>
            <a:r>
              <a:rPr lang="ko-KR" altLang="en-US" sz="1600" dirty="0">
                <a:latin typeface="+mn-ea"/>
              </a:rPr>
              <a:t> 과정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12, -1, 0, 1</a:t>
            </a:r>
            <a:r>
              <a:rPr lang="ko-KR" altLang="en-US" sz="1600" dirty="0">
                <a:latin typeface="+mn-ea"/>
              </a:rPr>
              <a:t> 값 중에서 최대값</a:t>
            </a:r>
            <a:r>
              <a:rPr lang="en-US" altLang="ko-KR" sz="1600" dirty="0">
                <a:latin typeface="+mn-ea"/>
              </a:rPr>
              <a:t>(12)</a:t>
            </a:r>
            <a:r>
              <a:rPr lang="ko-KR" altLang="en-US" sz="1600" dirty="0">
                <a:latin typeface="+mn-ea"/>
              </a:rPr>
              <a:t>을 선택</a:t>
            </a:r>
            <a:endParaRPr lang="en-US" altLang="ko-KR" sz="1600" dirty="0">
              <a:latin typeface="+mn-ea"/>
            </a:endParaRPr>
          </a:p>
        </p:txBody>
      </p:sp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AD290E1F-CAEF-513D-BADA-60EEDD499F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26267"/>
              </p:ext>
            </p:extLst>
          </p:nvPr>
        </p:nvGraphicFramePr>
        <p:xfrm>
          <a:off x="654050" y="4826095"/>
          <a:ext cx="14847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28172936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06985659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50490033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627141246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507260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0270039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8337044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565541"/>
                  </a:ext>
                </a:extLst>
              </a:tr>
            </a:tbl>
          </a:graphicData>
        </a:graphic>
      </p:graphicFrame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0BE049AF-57BA-3B5E-33FF-863CEE3E06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3835337"/>
              </p:ext>
            </p:extLst>
          </p:nvPr>
        </p:nvGraphicFramePr>
        <p:xfrm>
          <a:off x="3740150" y="4826095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9311642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701421932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FF0000"/>
                          </a:solidFill>
                        </a:rPr>
                        <a:t>12</a:t>
                      </a:r>
                      <a:endParaRPr lang="ko-KR" altLang="en-US" b="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9942819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889576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D030F752-3214-ABFB-53EB-C676C5D2ECDC}"/>
              </a:ext>
            </a:extLst>
          </p:cNvPr>
          <p:cNvSpPr txBox="1"/>
          <p:nvPr/>
        </p:nvSpPr>
        <p:spPr>
          <a:xfrm>
            <a:off x="1157682" y="4549096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입력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53349B5-D1E3-5061-17A7-189BFE665A3D}"/>
              </a:ext>
            </a:extLst>
          </p:cNvPr>
          <p:cNvSpPr txBox="1"/>
          <p:nvPr/>
        </p:nvSpPr>
        <p:spPr>
          <a:xfrm>
            <a:off x="3873141" y="4549095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출력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296D7797-675D-C791-E6A2-CAE46CC39DCE}"/>
              </a:ext>
            </a:extLst>
          </p:cNvPr>
          <p:cNvGrpSpPr/>
          <p:nvPr/>
        </p:nvGrpSpPr>
        <p:grpSpPr>
          <a:xfrm>
            <a:off x="1395888" y="4823787"/>
            <a:ext cx="2896712" cy="1104806"/>
            <a:chOff x="654050" y="2030730"/>
            <a:chExt cx="2896712" cy="1104806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F2EBA520-CEA2-B75D-4CB6-14D679010667}"/>
                </a:ext>
              </a:extLst>
            </p:cNvPr>
            <p:cNvSpPr/>
            <p:nvPr/>
          </p:nvSpPr>
          <p:spPr>
            <a:xfrm>
              <a:off x="654050" y="2030730"/>
              <a:ext cx="741838" cy="72961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7CD04CBE-7857-6788-3E86-3CBE1C7762C8}"/>
                </a:ext>
              </a:extLst>
            </p:cNvPr>
            <p:cNvGrpSpPr/>
            <p:nvPr/>
          </p:nvGrpSpPr>
          <p:grpSpPr>
            <a:xfrm>
              <a:off x="1014190" y="2277121"/>
              <a:ext cx="2536572" cy="858415"/>
              <a:chOff x="1010683" y="2286348"/>
              <a:chExt cx="2536572" cy="858415"/>
            </a:xfrm>
          </p:grpSpPr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488C6D3E-B50A-ABE1-FD39-CAB3147517D0}"/>
                  </a:ext>
                </a:extLst>
              </p:cNvPr>
              <p:cNvCxnSpPr>
                <a:stCxn id="46" idx="2"/>
              </p:cNvCxnSpPr>
              <p:nvPr/>
            </p:nvCxnSpPr>
            <p:spPr>
              <a:xfrm>
                <a:off x="1024969" y="2760345"/>
                <a:ext cx="0" cy="370205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81DA79BC-197A-CB85-E6B7-BA767D7BBF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683" y="3130550"/>
                <a:ext cx="2536572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화살표 연결선 49">
                <a:extLst>
                  <a:ext uri="{FF2B5EF4-FFF2-40B4-BE49-F238E27FC236}">
                    <a16:creationId xmlns:a16="http://schemas.microsoft.com/office/drawing/2014/main" id="{04363276-26D9-956C-913A-629A22BF976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47255" y="2286348"/>
                <a:ext cx="0" cy="858415"/>
              </a:xfrm>
              <a:prstGeom prst="straightConnector1">
                <a:avLst/>
              </a:prstGeom>
              <a:ln w="28575">
                <a:solidFill>
                  <a:srgbClr val="FF440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F013EBFB-19BD-FA7B-CE2B-50554EDFB5B7}"/>
              </a:ext>
            </a:extLst>
          </p:cNvPr>
          <p:cNvSpPr txBox="1"/>
          <p:nvPr/>
        </p:nvSpPr>
        <p:spPr>
          <a:xfrm>
            <a:off x="2141472" y="5651594"/>
            <a:ext cx="10679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스트라이드</a:t>
            </a:r>
            <a:r>
              <a:rPr lang="en-US" altLang="ko-KR" sz="1200" dirty="0"/>
              <a:t>=2</a:t>
            </a:r>
            <a:endParaRPr lang="ko-KR" altLang="en-US" sz="12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9F74A57-72AB-F744-5992-9777D2E5338D}"/>
              </a:ext>
            </a:extLst>
          </p:cNvPr>
          <p:cNvSpPr txBox="1"/>
          <p:nvPr/>
        </p:nvSpPr>
        <p:spPr>
          <a:xfrm>
            <a:off x="2852672" y="5951712"/>
            <a:ext cx="768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최대풀링</a:t>
            </a:r>
            <a:endParaRPr lang="ko-KR" altLang="en-US" sz="1200" dirty="0"/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A38DFE04-CA3D-E854-C467-2E7E4E68C298}"/>
              </a:ext>
            </a:extLst>
          </p:cNvPr>
          <p:cNvCxnSpPr/>
          <p:nvPr/>
        </p:nvCxnSpPr>
        <p:spPr>
          <a:xfrm>
            <a:off x="5899150" y="902649"/>
            <a:ext cx="0" cy="5542601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36D6A9B0-7B8B-DAE7-DF23-78A2B2AC1122}"/>
              </a:ext>
            </a:extLst>
          </p:cNvPr>
          <p:cNvSpPr txBox="1"/>
          <p:nvPr/>
        </p:nvSpPr>
        <p:spPr>
          <a:xfrm>
            <a:off x="6103123" y="902649"/>
            <a:ext cx="4003019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세 번째 최대 </a:t>
            </a:r>
            <a:r>
              <a:rPr lang="ko-KR" altLang="en-US" sz="1600" dirty="0" err="1">
                <a:latin typeface="+mn-ea"/>
              </a:rPr>
              <a:t>풀링</a:t>
            </a:r>
            <a:r>
              <a:rPr lang="ko-KR" altLang="en-US" sz="1600" dirty="0">
                <a:latin typeface="+mn-ea"/>
              </a:rPr>
              <a:t> 과정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2, -3, 3, -2</a:t>
            </a:r>
            <a:r>
              <a:rPr lang="ko-KR" altLang="en-US" sz="1600" dirty="0">
                <a:latin typeface="+mn-ea"/>
              </a:rPr>
              <a:t> 값 중에서 최대값</a:t>
            </a:r>
            <a:r>
              <a:rPr lang="en-US" altLang="ko-KR" sz="1600" dirty="0">
                <a:latin typeface="+mn-ea"/>
              </a:rPr>
              <a:t>(3)</a:t>
            </a:r>
            <a:r>
              <a:rPr lang="ko-KR" altLang="en-US" sz="1600" dirty="0">
                <a:latin typeface="+mn-ea"/>
              </a:rPr>
              <a:t>을 선택</a:t>
            </a:r>
            <a:endParaRPr lang="en-US" altLang="ko-KR" sz="1600" dirty="0">
              <a:latin typeface="+mn-ea"/>
            </a:endParaRPr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1FABB42B-BC4D-8A0C-80F3-82BD4BAA88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832086"/>
              </p:ext>
            </p:extLst>
          </p:nvPr>
        </p:nvGraphicFramePr>
        <p:xfrm>
          <a:off x="6264793" y="2030730"/>
          <a:ext cx="14847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28172936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06985659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50490033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627141246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507260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0270039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8337044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565541"/>
                  </a:ext>
                </a:extLst>
              </a:tr>
            </a:tbl>
          </a:graphicData>
        </a:graphic>
      </p:graphicFrame>
      <p:graphicFrame>
        <p:nvGraphicFramePr>
          <p:cNvPr id="60" name="표 59">
            <a:extLst>
              <a:ext uri="{FF2B5EF4-FFF2-40B4-BE49-F238E27FC236}">
                <a16:creationId xmlns:a16="http://schemas.microsoft.com/office/drawing/2014/main" id="{F14EB60A-1244-6E62-0FCA-13D090A854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2982279"/>
              </p:ext>
            </p:extLst>
          </p:nvPr>
        </p:nvGraphicFramePr>
        <p:xfrm>
          <a:off x="9350893" y="2030730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9311642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701421932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9942819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889576"/>
                  </a:ext>
                </a:extLst>
              </a:tr>
            </a:tbl>
          </a:graphicData>
        </a:graphic>
      </p:graphicFrame>
      <p:sp>
        <p:nvSpPr>
          <p:cNvPr id="61" name="TextBox 60">
            <a:extLst>
              <a:ext uri="{FF2B5EF4-FFF2-40B4-BE49-F238E27FC236}">
                <a16:creationId xmlns:a16="http://schemas.microsoft.com/office/drawing/2014/main" id="{A06B64FB-C704-07C2-AF0C-69DCACCB22BD}"/>
              </a:ext>
            </a:extLst>
          </p:cNvPr>
          <p:cNvSpPr txBox="1"/>
          <p:nvPr/>
        </p:nvSpPr>
        <p:spPr>
          <a:xfrm>
            <a:off x="6768425" y="1753731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입력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7F9CA9E-3E11-B3F3-D481-E4E40E7C594E}"/>
              </a:ext>
            </a:extLst>
          </p:cNvPr>
          <p:cNvSpPr txBox="1"/>
          <p:nvPr/>
        </p:nvSpPr>
        <p:spPr>
          <a:xfrm>
            <a:off x="9483884" y="1753730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출력</a:t>
            </a: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AEE2395A-48C6-1AA2-0FCB-65E77BDF1B78}"/>
              </a:ext>
            </a:extLst>
          </p:cNvPr>
          <p:cNvGrpSpPr/>
          <p:nvPr/>
        </p:nvGrpSpPr>
        <p:grpSpPr>
          <a:xfrm>
            <a:off x="6264793" y="2678026"/>
            <a:ext cx="3295868" cy="949717"/>
            <a:chOff x="644947" y="1946484"/>
            <a:chExt cx="3295868" cy="949717"/>
          </a:xfrm>
        </p:grpSpPr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9DAA8412-342E-6AB6-C91F-22DCDEDCAD43}"/>
                </a:ext>
              </a:extLst>
            </p:cNvPr>
            <p:cNvSpPr/>
            <p:nvPr/>
          </p:nvSpPr>
          <p:spPr>
            <a:xfrm>
              <a:off x="644947" y="2033386"/>
              <a:ext cx="741838" cy="72961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ㅈ</a:t>
              </a:r>
              <a:endParaRPr lang="ko-KR" altLang="en-US" dirty="0"/>
            </a:p>
          </p:txBody>
        </p:sp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C5921682-84F9-1CDB-3930-2FA6E582C275}"/>
                </a:ext>
              </a:extLst>
            </p:cNvPr>
            <p:cNvGrpSpPr/>
            <p:nvPr/>
          </p:nvGrpSpPr>
          <p:grpSpPr>
            <a:xfrm>
              <a:off x="1003959" y="1946484"/>
              <a:ext cx="2936856" cy="949717"/>
              <a:chOff x="1000452" y="1955711"/>
              <a:chExt cx="2936856" cy="949717"/>
            </a:xfrm>
          </p:grpSpPr>
          <p:cxnSp>
            <p:nvCxnSpPr>
              <p:cNvPr id="66" name="직선 연결선 65">
                <a:extLst>
                  <a:ext uri="{FF2B5EF4-FFF2-40B4-BE49-F238E27FC236}">
                    <a16:creationId xmlns:a16="http://schemas.microsoft.com/office/drawing/2014/main" id="{C1922C2E-8079-6BF8-D5DC-7E12093BA61E}"/>
                  </a:ext>
                </a:extLst>
              </p:cNvPr>
              <p:cNvCxnSpPr>
                <a:cxnSpLocks/>
                <a:stCxn id="64" idx="2"/>
              </p:cNvCxnSpPr>
              <p:nvPr/>
            </p:nvCxnSpPr>
            <p:spPr>
              <a:xfrm>
                <a:off x="1012359" y="2772228"/>
                <a:ext cx="0" cy="13320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>
                <a:extLst>
                  <a:ext uri="{FF2B5EF4-FFF2-40B4-BE49-F238E27FC236}">
                    <a16:creationId xmlns:a16="http://schemas.microsoft.com/office/drawing/2014/main" id="{881E94F4-EA31-A525-32FE-9382EE7707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0452" y="2894350"/>
                <a:ext cx="2936856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화살표 연결선 67">
                <a:extLst>
                  <a:ext uri="{FF2B5EF4-FFF2-40B4-BE49-F238E27FC236}">
                    <a16:creationId xmlns:a16="http://schemas.microsoft.com/office/drawing/2014/main" id="{838A63A3-3589-B455-4BF8-52080CF28D5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915999" y="1955711"/>
                <a:ext cx="8302" cy="936000"/>
              </a:xfrm>
              <a:prstGeom prst="straightConnector1">
                <a:avLst/>
              </a:prstGeom>
              <a:ln w="28575">
                <a:solidFill>
                  <a:srgbClr val="FF440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F19F910D-326B-17C6-1674-EDC3D3DB7161}"/>
              </a:ext>
            </a:extLst>
          </p:cNvPr>
          <p:cNvSpPr txBox="1"/>
          <p:nvPr/>
        </p:nvSpPr>
        <p:spPr>
          <a:xfrm>
            <a:off x="7772554" y="3265867"/>
            <a:ext cx="10679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스트라이드</a:t>
            </a:r>
            <a:r>
              <a:rPr lang="en-US" altLang="ko-KR" sz="1200" dirty="0"/>
              <a:t>=2</a:t>
            </a:r>
            <a:endParaRPr lang="ko-KR" altLang="en-US" sz="12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CAADD17-D7FD-9772-6C37-4DBCA8101BAA}"/>
              </a:ext>
            </a:extLst>
          </p:cNvPr>
          <p:cNvSpPr txBox="1"/>
          <p:nvPr/>
        </p:nvSpPr>
        <p:spPr>
          <a:xfrm>
            <a:off x="8382787" y="3613467"/>
            <a:ext cx="768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최대풀링</a:t>
            </a:r>
            <a:endParaRPr lang="ko-KR" altLang="en-US" sz="1200" dirty="0"/>
          </a:p>
        </p:txBody>
      </p:sp>
      <p:graphicFrame>
        <p:nvGraphicFramePr>
          <p:cNvPr id="72" name="표 71">
            <a:extLst>
              <a:ext uri="{FF2B5EF4-FFF2-40B4-BE49-F238E27FC236}">
                <a16:creationId xmlns:a16="http://schemas.microsoft.com/office/drawing/2014/main" id="{95A61EC4-20C7-1852-8803-CB911561BB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26267"/>
              </p:ext>
            </p:extLst>
          </p:nvPr>
        </p:nvGraphicFramePr>
        <p:xfrm>
          <a:off x="6264793" y="4826095"/>
          <a:ext cx="14847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28172936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06985659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50490033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627141246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507260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0270039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8337044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565541"/>
                  </a:ext>
                </a:extLst>
              </a:tr>
            </a:tbl>
          </a:graphicData>
        </a:graphic>
      </p:graphicFrame>
      <p:graphicFrame>
        <p:nvGraphicFramePr>
          <p:cNvPr id="73" name="표 72">
            <a:extLst>
              <a:ext uri="{FF2B5EF4-FFF2-40B4-BE49-F238E27FC236}">
                <a16:creationId xmlns:a16="http://schemas.microsoft.com/office/drawing/2014/main" id="{896D07FB-D68F-78FC-990E-3DDD002FB5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393007"/>
              </p:ext>
            </p:extLst>
          </p:nvPr>
        </p:nvGraphicFramePr>
        <p:xfrm>
          <a:off x="9350893" y="4826095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9311642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701421932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9942819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889576"/>
                  </a:ext>
                </a:extLst>
              </a:tr>
            </a:tbl>
          </a:graphicData>
        </a:graphic>
      </p:graphicFrame>
      <p:sp>
        <p:nvSpPr>
          <p:cNvPr id="74" name="TextBox 73">
            <a:extLst>
              <a:ext uri="{FF2B5EF4-FFF2-40B4-BE49-F238E27FC236}">
                <a16:creationId xmlns:a16="http://schemas.microsoft.com/office/drawing/2014/main" id="{DF19E410-5FA4-B1A7-5038-BCD6A7939098}"/>
              </a:ext>
            </a:extLst>
          </p:cNvPr>
          <p:cNvSpPr txBox="1"/>
          <p:nvPr/>
        </p:nvSpPr>
        <p:spPr>
          <a:xfrm>
            <a:off x="6768425" y="4549096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입력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27FE0E1-BFF1-B46E-04C1-A592DED5258C}"/>
              </a:ext>
            </a:extLst>
          </p:cNvPr>
          <p:cNvSpPr txBox="1"/>
          <p:nvPr/>
        </p:nvSpPr>
        <p:spPr>
          <a:xfrm>
            <a:off x="9483884" y="4549095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출력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9E01FA3-4D9B-BE56-233E-C11E79D67837}"/>
              </a:ext>
            </a:extLst>
          </p:cNvPr>
          <p:cNvSpPr txBox="1"/>
          <p:nvPr/>
        </p:nvSpPr>
        <p:spPr>
          <a:xfrm>
            <a:off x="7710884" y="6112126"/>
            <a:ext cx="10679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스트라이드</a:t>
            </a:r>
            <a:r>
              <a:rPr lang="en-US" altLang="ko-KR" sz="1200" dirty="0"/>
              <a:t>=2</a:t>
            </a:r>
            <a:endParaRPr lang="ko-KR" altLang="en-US" sz="1200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D2B0B33-8EF1-3CD9-715F-07B94BF0C529}"/>
              </a:ext>
            </a:extLst>
          </p:cNvPr>
          <p:cNvSpPr txBox="1"/>
          <p:nvPr/>
        </p:nvSpPr>
        <p:spPr>
          <a:xfrm>
            <a:off x="9069137" y="6112126"/>
            <a:ext cx="768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최대풀링</a:t>
            </a:r>
            <a:endParaRPr lang="ko-KR" altLang="en-US" sz="12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000062EE-CD4F-29E9-4FDC-0939151DB307}"/>
              </a:ext>
            </a:extLst>
          </p:cNvPr>
          <p:cNvSpPr txBox="1"/>
          <p:nvPr/>
        </p:nvSpPr>
        <p:spPr>
          <a:xfrm>
            <a:off x="6219241" y="3747550"/>
            <a:ext cx="3833101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네 번째 최대 </a:t>
            </a:r>
            <a:r>
              <a:rPr lang="ko-KR" altLang="en-US" sz="1600" dirty="0" err="1">
                <a:latin typeface="+mn-ea"/>
              </a:rPr>
              <a:t>풀링</a:t>
            </a:r>
            <a:r>
              <a:rPr lang="ko-KR" altLang="en-US" sz="1600" dirty="0">
                <a:latin typeface="+mn-ea"/>
              </a:rPr>
              <a:t> 과정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0, 1, 3, -1</a:t>
            </a:r>
            <a:r>
              <a:rPr lang="ko-KR" altLang="en-US" sz="1600" dirty="0">
                <a:latin typeface="+mn-ea"/>
              </a:rPr>
              <a:t> 값 중에서 최대값</a:t>
            </a:r>
            <a:r>
              <a:rPr lang="en-US" altLang="ko-KR" sz="1600" dirty="0">
                <a:latin typeface="+mn-ea"/>
              </a:rPr>
              <a:t>(4)</a:t>
            </a:r>
            <a:r>
              <a:rPr lang="ko-KR" altLang="en-US" sz="1600" dirty="0">
                <a:latin typeface="+mn-ea"/>
              </a:rPr>
              <a:t>을 선택</a:t>
            </a:r>
            <a:endParaRPr lang="en-US" altLang="ko-KR" sz="1600" dirty="0">
              <a:latin typeface="+mn-ea"/>
            </a:endParaRPr>
          </a:p>
        </p:txBody>
      </p: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8485B4F-09DE-A93E-DC3E-51253CD646B1}"/>
              </a:ext>
            </a:extLst>
          </p:cNvPr>
          <p:cNvGrpSpPr/>
          <p:nvPr/>
        </p:nvGrpSpPr>
        <p:grpSpPr>
          <a:xfrm>
            <a:off x="7006785" y="5463405"/>
            <a:ext cx="2919786" cy="949717"/>
            <a:chOff x="644947" y="1946484"/>
            <a:chExt cx="2919786" cy="949717"/>
          </a:xfrm>
        </p:grpSpPr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08C9A825-A67F-6417-2D83-29823DCCCA44}"/>
                </a:ext>
              </a:extLst>
            </p:cNvPr>
            <p:cNvSpPr/>
            <p:nvPr/>
          </p:nvSpPr>
          <p:spPr>
            <a:xfrm>
              <a:off x="644947" y="2033386"/>
              <a:ext cx="741838" cy="72961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ㅈ</a:t>
              </a:r>
              <a:endParaRPr lang="ko-KR" altLang="en-US" dirty="0"/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B323408F-7B00-2E6E-12B0-9B07C89C20F0}"/>
                </a:ext>
              </a:extLst>
            </p:cNvPr>
            <p:cNvGrpSpPr/>
            <p:nvPr/>
          </p:nvGrpSpPr>
          <p:grpSpPr>
            <a:xfrm>
              <a:off x="1003959" y="1946484"/>
              <a:ext cx="2560774" cy="949717"/>
              <a:chOff x="1000452" y="1955711"/>
              <a:chExt cx="2560774" cy="949717"/>
            </a:xfrm>
          </p:grpSpPr>
          <p:cxnSp>
            <p:nvCxnSpPr>
              <p:cNvPr id="97" name="직선 연결선 96">
                <a:extLst>
                  <a:ext uri="{FF2B5EF4-FFF2-40B4-BE49-F238E27FC236}">
                    <a16:creationId xmlns:a16="http://schemas.microsoft.com/office/drawing/2014/main" id="{9801EA77-C8DE-5A99-0C36-DA412B720AC7}"/>
                  </a:ext>
                </a:extLst>
              </p:cNvPr>
              <p:cNvCxnSpPr>
                <a:cxnSpLocks/>
                <a:stCxn id="95" idx="2"/>
              </p:cNvCxnSpPr>
              <p:nvPr/>
            </p:nvCxnSpPr>
            <p:spPr>
              <a:xfrm>
                <a:off x="1012359" y="2772228"/>
                <a:ext cx="0" cy="13320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직선 연결선 97">
                <a:extLst>
                  <a:ext uri="{FF2B5EF4-FFF2-40B4-BE49-F238E27FC236}">
                    <a16:creationId xmlns:a16="http://schemas.microsoft.com/office/drawing/2014/main" id="{A042D2E5-0ACA-B42B-D4E7-BD3F3A0D92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0452" y="2894350"/>
                <a:ext cx="2556000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직선 화살표 연결선 98">
                <a:extLst>
                  <a:ext uri="{FF2B5EF4-FFF2-40B4-BE49-F238E27FC236}">
                    <a16:creationId xmlns:a16="http://schemas.microsoft.com/office/drawing/2014/main" id="{6748B625-6EC5-9216-D901-12132F5303B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52924" y="1955711"/>
                <a:ext cx="8302" cy="936000"/>
              </a:xfrm>
              <a:prstGeom prst="straightConnector1">
                <a:avLst/>
              </a:prstGeom>
              <a:ln w="28575">
                <a:solidFill>
                  <a:srgbClr val="FF440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067666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902649"/>
            <a:ext cx="9079730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평균풀링의</a:t>
            </a:r>
            <a:r>
              <a:rPr lang="ko-KR" altLang="en-US" sz="1600" dirty="0">
                <a:latin typeface="+mn-ea"/>
              </a:rPr>
              <a:t> 계산 과정은 최대 </a:t>
            </a:r>
            <a:r>
              <a:rPr lang="ko-KR" altLang="en-US" sz="1600" dirty="0" err="1">
                <a:latin typeface="+mn-ea"/>
              </a:rPr>
              <a:t>풀링과</a:t>
            </a:r>
            <a:r>
              <a:rPr lang="ko-KR" altLang="en-US" sz="1600" dirty="0">
                <a:latin typeface="+mn-ea"/>
              </a:rPr>
              <a:t> 유사한 방식으로 진행하되 다음과 같이 필터의 평균으로 계산함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0 = (3+(-1)+(-3)+1)/4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3 = (12+(-1)+0+1)/4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0 = (2+(-3)+3+(-2)/4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1 = (0+1+4+(-1))/4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13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4E40BB8-619A-008E-259A-A2D6AF9C32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842030"/>
              </p:ext>
            </p:extLst>
          </p:nvPr>
        </p:nvGraphicFramePr>
        <p:xfrm>
          <a:off x="972331" y="3677388"/>
          <a:ext cx="14847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28172936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06985659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504900330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627141246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5072605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0270039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8337044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56554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14088F2-3CCA-B5F9-69BC-3D91977A73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396506"/>
              </p:ext>
            </p:extLst>
          </p:nvPr>
        </p:nvGraphicFramePr>
        <p:xfrm>
          <a:off x="5486597" y="3227906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9311642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701421932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9942819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88957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FF29119-068E-FF58-3B6D-A23DB2489C5F}"/>
              </a:ext>
            </a:extLst>
          </p:cNvPr>
          <p:cNvSpPr txBox="1"/>
          <p:nvPr/>
        </p:nvSpPr>
        <p:spPr>
          <a:xfrm>
            <a:off x="1476519" y="3400388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입력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789A26-0916-0FBD-E1F1-524FA21BA2F2}"/>
              </a:ext>
            </a:extLst>
          </p:cNvPr>
          <p:cNvSpPr txBox="1"/>
          <p:nvPr/>
        </p:nvSpPr>
        <p:spPr>
          <a:xfrm>
            <a:off x="5619588" y="2950906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출력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138C01F-2CEC-6FBD-9CB6-3E8DAFC1B69F}"/>
              </a:ext>
            </a:extLst>
          </p:cNvPr>
          <p:cNvSpPr txBox="1"/>
          <p:nvPr/>
        </p:nvSpPr>
        <p:spPr>
          <a:xfrm>
            <a:off x="6337374" y="5105163"/>
            <a:ext cx="768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평균풀링</a:t>
            </a:r>
            <a:endParaRPr lang="en-US" altLang="ko-KR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C2853E4-DA80-D760-6B57-2D32100109B7}"/>
              </a:ext>
            </a:extLst>
          </p:cNvPr>
          <p:cNvSpPr txBox="1"/>
          <p:nvPr/>
        </p:nvSpPr>
        <p:spPr>
          <a:xfrm>
            <a:off x="6337374" y="3450222"/>
            <a:ext cx="768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최대풀링</a:t>
            </a:r>
            <a:endParaRPr lang="ko-KR" altLang="en-US" sz="1200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E9A7093-5186-F1F8-1226-C2BC8C88BF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5696628"/>
              </p:ext>
            </p:extLst>
          </p:nvPr>
        </p:nvGraphicFramePr>
        <p:xfrm>
          <a:off x="5486597" y="4877903"/>
          <a:ext cx="742394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9311642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701421932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9942819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889576"/>
                  </a:ext>
                </a:extLst>
              </a:tr>
            </a:tbl>
          </a:graphicData>
        </a:graphic>
      </p:graphicFrame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85957B16-5D25-422D-B118-F276BAFE80CD}"/>
              </a:ext>
            </a:extLst>
          </p:cNvPr>
          <p:cNvCxnSpPr>
            <a:cxnSpLocks/>
            <a:stCxn id="2" idx="3"/>
            <a:endCxn id="6" idx="1"/>
          </p:cNvCxnSpPr>
          <p:nvPr/>
        </p:nvCxnSpPr>
        <p:spPr>
          <a:xfrm flipV="1">
            <a:off x="2457119" y="3593666"/>
            <a:ext cx="3029478" cy="81524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421751B4-81D1-1533-69FA-B3B69C3B0403}"/>
              </a:ext>
            </a:extLst>
          </p:cNvPr>
          <p:cNvCxnSpPr>
            <a:endCxn id="3" idx="1"/>
          </p:cNvCxnSpPr>
          <p:nvPr/>
        </p:nvCxnSpPr>
        <p:spPr>
          <a:xfrm>
            <a:off x="2457119" y="4408908"/>
            <a:ext cx="3029478" cy="83475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5847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74919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완전연결층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9938939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합성곱층과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풀링층을</a:t>
            </a:r>
            <a:r>
              <a:rPr lang="ko-KR" altLang="en-US" sz="1600" dirty="0">
                <a:latin typeface="+mn-ea"/>
              </a:rPr>
              <a:t> 거치면서 차원이 축소된 특성 </a:t>
            </a:r>
            <a:r>
              <a:rPr lang="ko-KR" altLang="en-US" sz="1600" dirty="0" err="1">
                <a:latin typeface="+mn-ea"/>
              </a:rPr>
              <a:t>맵은</a:t>
            </a:r>
            <a:r>
              <a:rPr lang="ko-KR" altLang="en-US" sz="1600" dirty="0">
                <a:latin typeface="+mn-ea"/>
              </a:rPr>
              <a:t> 최종적으로 완전연결층</a:t>
            </a:r>
            <a:r>
              <a:rPr lang="en-US" altLang="ko-KR" sz="1600" baseline="30000" dirty="0">
                <a:latin typeface="+mn-ea"/>
              </a:rPr>
              <a:t>fully connected layer</a:t>
            </a:r>
            <a:r>
              <a:rPr lang="ko-KR" altLang="en-US" sz="1600" dirty="0">
                <a:latin typeface="+mn-ea"/>
              </a:rPr>
              <a:t>으로 전달됨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 과정에서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차원 벡터에서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차원 벡터로 </a:t>
            </a:r>
            <a:r>
              <a:rPr lang="ko-KR" altLang="en-US" sz="1600" dirty="0" err="1">
                <a:latin typeface="+mn-ea"/>
              </a:rPr>
              <a:t>펼처지게</a:t>
            </a:r>
            <a:r>
              <a:rPr lang="ko-KR" altLang="en-US" sz="1600" dirty="0">
                <a:latin typeface="+mn-ea"/>
              </a:rPr>
              <a:t> 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14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grpSp>
        <p:nvGrpSpPr>
          <p:cNvPr id="2127" name="그룹 2126">
            <a:extLst>
              <a:ext uri="{FF2B5EF4-FFF2-40B4-BE49-F238E27FC236}">
                <a16:creationId xmlns:a16="http://schemas.microsoft.com/office/drawing/2014/main" id="{85CFA4C0-9449-A79A-5346-7720E5A5E3EF}"/>
              </a:ext>
            </a:extLst>
          </p:cNvPr>
          <p:cNvGrpSpPr/>
          <p:nvPr/>
        </p:nvGrpSpPr>
        <p:grpSpPr>
          <a:xfrm>
            <a:off x="685800" y="2443470"/>
            <a:ext cx="9025519" cy="4049405"/>
            <a:chOff x="274320" y="2401294"/>
            <a:chExt cx="9025519" cy="4049405"/>
          </a:xfrm>
        </p:grpSpPr>
        <p:grpSp>
          <p:nvGrpSpPr>
            <p:cNvPr id="2114" name="그룹 2113">
              <a:extLst>
                <a:ext uri="{FF2B5EF4-FFF2-40B4-BE49-F238E27FC236}">
                  <a16:creationId xmlns:a16="http://schemas.microsoft.com/office/drawing/2014/main" id="{0234D049-7FB5-0281-44A5-6B16F409A1B7}"/>
                </a:ext>
              </a:extLst>
            </p:cNvPr>
            <p:cNvGrpSpPr/>
            <p:nvPr/>
          </p:nvGrpSpPr>
          <p:grpSpPr>
            <a:xfrm>
              <a:off x="1241727" y="2401294"/>
              <a:ext cx="8058112" cy="4049405"/>
              <a:chOff x="1228280" y="2417227"/>
              <a:chExt cx="8058112" cy="4049405"/>
            </a:xfrm>
          </p:grpSpPr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A643A654-2AEE-FDF6-978B-CDCC857ECB80}"/>
                  </a:ext>
                </a:extLst>
              </p:cNvPr>
              <p:cNvGrpSpPr/>
              <p:nvPr/>
            </p:nvGrpSpPr>
            <p:grpSpPr>
              <a:xfrm>
                <a:off x="1295875" y="3704583"/>
                <a:ext cx="866274" cy="994467"/>
                <a:chOff x="986589" y="3198538"/>
                <a:chExt cx="866274" cy="994467"/>
              </a:xfrm>
            </p:grpSpPr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5224E37B-1492-03B1-BB83-CC8BBD77F0FA}"/>
                    </a:ext>
                  </a:extLst>
                </p:cNvPr>
                <p:cNvSpPr/>
                <p:nvPr/>
              </p:nvSpPr>
              <p:spPr>
                <a:xfrm>
                  <a:off x="986589" y="3198538"/>
                  <a:ext cx="632970" cy="705711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C8DA7D40-7051-CF88-2883-887B6833D823}"/>
                    </a:ext>
                  </a:extLst>
                </p:cNvPr>
                <p:cNvSpPr/>
                <p:nvPr/>
              </p:nvSpPr>
              <p:spPr>
                <a:xfrm>
                  <a:off x="1046747" y="3270727"/>
                  <a:ext cx="632970" cy="705711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7E9C23AB-8952-8866-16C8-7EB58F1B6453}"/>
                    </a:ext>
                  </a:extLst>
                </p:cNvPr>
                <p:cNvSpPr/>
                <p:nvPr/>
              </p:nvSpPr>
              <p:spPr>
                <a:xfrm>
                  <a:off x="1106905" y="3342916"/>
                  <a:ext cx="632970" cy="705711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" name="직사각형 11">
                  <a:extLst>
                    <a:ext uri="{FF2B5EF4-FFF2-40B4-BE49-F238E27FC236}">
                      <a16:creationId xmlns:a16="http://schemas.microsoft.com/office/drawing/2014/main" id="{E8503F45-4B6F-E61B-CBB7-4FC190AAEDD6}"/>
                    </a:ext>
                  </a:extLst>
                </p:cNvPr>
                <p:cNvSpPr/>
                <p:nvPr/>
              </p:nvSpPr>
              <p:spPr>
                <a:xfrm>
                  <a:off x="1163399" y="3415105"/>
                  <a:ext cx="632970" cy="705711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" name="직사각형 12">
                  <a:extLst>
                    <a:ext uri="{FF2B5EF4-FFF2-40B4-BE49-F238E27FC236}">
                      <a16:creationId xmlns:a16="http://schemas.microsoft.com/office/drawing/2014/main" id="{CF7CED64-9954-7B0D-6C91-90115A0DB2DF}"/>
                    </a:ext>
                  </a:extLst>
                </p:cNvPr>
                <p:cNvSpPr/>
                <p:nvPr/>
              </p:nvSpPr>
              <p:spPr>
                <a:xfrm>
                  <a:off x="1219893" y="3487294"/>
                  <a:ext cx="632970" cy="705711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C7D900A6-694A-3F8C-442A-B2D4C61A38CF}"/>
                  </a:ext>
                </a:extLst>
              </p:cNvPr>
              <p:cNvGrpSpPr/>
              <p:nvPr/>
            </p:nvGrpSpPr>
            <p:grpSpPr>
              <a:xfrm>
                <a:off x="2985280" y="3848961"/>
                <a:ext cx="541421" cy="650423"/>
                <a:chOff x="2675994" y="3215867"/>
                <a:chExt cx="541421" cy="650423"/>
              </a:xfrm>
            </p:grpSpPr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F8C29B41-4250-D18F-806C-80D83EA43219}"/>
                    </a:ext>
                  </a:extLst>
                </p:cNvPr>
                <p:cNvSpPr/>
                <p:nvPr/>
              </p:nvSpPr>
              <p:spPr>
                <a:xfrm>
                  <a:off x="2675994" y="3215867"/>
                  <a:ext cx="308117" cy="361667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E53AEA19-7734-0885-CD5C-A6A9FAD24227}"/>
                    </a:ext>
                  </a:extLst>
                </p:cNvPr>
                <p:cNvSpPr/>
                <p:nvPr/>
              </p:nvSpPr>
              <p:spPr>
                <a:xfrm>
                  <a:off x="2736152" y="3288056"/>
                  <a:ext cx="308117" cy="361667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직사각형 16">
                  <a:extLst>
                    <a:ext uri="{FF2B5EF4-FFF2-40B4-BE49-F238E27FC236}">
                      <a16:creationId xmlns:a16="http://schemas.microsoft.com/office/drawing/2014/main" id="{17DB76E9-1075-7FB4-C190-46B0BDE01203}"/>
                    </a:ext>
                  </a:extLst>
                </p:cNvPr>
                <p:cNvSpPr/>
                <p:nvPr/>
              </p:nvSpPr>
              <p:spPr>
                <a:xfrm>
                  <a:off x="2796310" y="3360245"/>
                  <a:ext cx="308117" cy="361667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4EAE1FC8-ADA6-E3A5-1E50-EAB463235928}"/>
                    </a:ext>
                  </a:extLst>
                </p:cNvPr>
                <p:cNvSpPr/>
                <p:nvPr/>
              </p:nvSpPr>
              <p:spPr>
                <a:xfrm>
                  <a:off x="2852804" y="3432434"/>
                  <a:ext cx="308117" cy="361667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4C0A6163-F44E-4FCA-BA60-A607B3C10DB8}"/>
                    </a:ext>
                  </a:extLst>
                </p:cNvPr>
                <p:cNvSpPr/>
                <p:nvPr/>
              </p:nvSpPr>
              <p:spPr>
                <a:xfrm>
                  <a:off x="2909298" y="3504623"/>
                  <a:ext cx="308117" cy="361667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3ACE5B28-D475-02C7-A9AE-0F967CEB38B0}"/>
                  </a:ext>
                </a:extLst>
              </p:cNvPr>
              <p:cNvSpPr/>
              <p:nvPr/>
            </p:nvSpPr>
            <p:spPr>
              <a:xfrm>
                <a:off x="1845664" y="4346194"/>
                <a:ext cx="259991" cy="280667"/>
              </a:xfrm>
              <a:prstGeom prst="rect">
                <a:avLst/>
              </a:prstGeom>
              <a:noFill/>
              <a:ln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B76D7F58-B7D1-2679-1BBE-EC5FF7207F72}"/>
                  </a:ext>
                </a:extLst>
              </p:cNvPr>
              <p:cNvSpPr/>
              <p:nvPr/>
            </p:nvSpPr>
            <p:spPr>
              <a:xfrm>
                <a:off x="3267769" y="4261756"/>
                <a:ext cx="171586" cy="191577"/>
              </a:xfrm>
              <a:prstGeom prst="rect">
                <a:avLst/>
              </a:prstGeom>
              <a:noFill/>
              <a:ln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DAE4F079-0099-00B9-1BE5-FF24F64D0014}"/>
                  </a:ext>
                </a:extLst>
              </p:cNvPr>
              <p:cNvCxnSpPr>
                <a:endCxn id="24" idx="0"/>
              </p:cNvCxnSpPr>
              <p:nvPr/>
            </p:nvCxnSpPr>
            <p:spPr>
              <a:xfrm flipV="1">
                <a:off x="2105655" y="4261756"/>
                <a:ext cx="1247907" cy="84438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089DDB2C-F0C7-DC10-C727-2D749117C227}"/>
                  </a:ext>
                </a:extLst>
              </p:cNvPr>
              <p:cNvCxnSpPr>
                <a:stCxn id="23" idx="2"/>
                <a:endCxn id="24" idx="2"/>
              </p:cNvCxnSpPr>
              <p:nvPr/>
            </p:nvCxnSpPr>
            <p:spPr>
              <a:xfrm flipV="1">
                <a:off x="1975660" y="4453333"/>
                <a:ext cx="1377902" cy="173528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ED68A861-D3BA-4EEF-FD73-B0F8E4FFD6A6}"/>
                  </a:ext>
                </a:extLst>
              </p:cNvPr>
              <p:cNvSpPr/>
              <p:nvPr/>
            </p:nvSpPr>
            <p:spPr>
              <a:xfrm>
                <a:off x="4895725" y="2473914"/>
                <a:ext cx="252000" cy="252000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BEC194DA-5300-F325-2A5D-F194E29868DF}"/>
                  </a:ext>
                </a:extLst>
              </p:cNvPr>
              <p:cNvSpPr/>
              <p:nvPr/>
            </p:nvSpPr>
            <p:spPr>
              <a:xfrm>
                <a:off x="4895725" y="2963248"/>
                <a:ext cx="252000" cy="252000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5AF9E7E3-D086-BC25-A550-4639A8394965}"/>
                  </a:ext>
                </a:extLst>
              </p:cNvPr>
              <p:cNvSpPr/>
              <p:nvPr/>
            </p:nvSpPr>
            <p:spPr>
              <a:xfrm>
                <a:off x="4895725" y="3452583"/>
                <a:ext cx="252000" cy="252000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10C6B71-0579-9033-E989-8558FB725A2D}"/>
                  </a:ext>
                </a:extLst>
              </p:cNvPr>
              <p:cNvSpPr/>
              <p:nvPr/>
            </p:nvSpPr>
            <p:spPr>
              <a:xfrm>
                <a:off x="4895725" y="4743669"/>
                <a:ext cx="252000" cy="252000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42B3A01-D166-A55A-2418-C7A38E56D355}"/>
                  </a:ext>
                </a:extLst>
              </p:cNvPr>
              <p:cNvSpPr/>
              <p:nvPr/>
            </p:nvSpPr>
            <p:spPr>
              <a:xfrm>
                <a:off x="4895725" y="5233003"/>
                <a:ext cx="252000" cy="252000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E95DDA55-FF1F-0A26-2720-1B5C9A0D83D4}"/>
                  </a:ext>
                </a:extLst>
              </p:cNvPr>
              <p:cNvSpPr/>
              <p:nvPr/>
            </p:nvSpPr>
            <p:spPr>
              <a:xfrm>
                <a:off x="4895725" y="5722338"/>
                <a:ext cx="252000" cy="252000"/>
              </a:xfrm>
              <a:prstGeom prst="ellipse">
                <a:avLst/>
              </a:prstGeom>
              <a:solidFill>
                <a:schemeClr val="accent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6" name="직선 화살표 연결선 35">
                <a:extLst>
                  <a:ext uri="{FF2B5EF4-FFF2-40B4-BE49-F238E27FC236}">
                    <a16:creationId xmlns:a16="http://schemas.microsoft.com/office/drawing/2014/main" id="{61567ED5-2A27-1411-5E9D-4C5FEC4E657E}"/>
                  </a:ext>
                </a:extLst>
              </p:cNvPr>
              <p:cNvCxnSpPr>
                <a:cxnSpLocks/>
                <a:stCxn id="20" idx="3"/>
                <a:endCxn id="29" idx="2"/>
              </p:cNvCxnSpPr>
              <p:nvPr/>
            </p:nvCxnSpPr>
            <p:spPr>
              <a:xfrm flipV="1">
                <a:off x="3526701" y="2599914"/>
                <a:ext cx="1369024" cy="171863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화살표 연결선 37">
                <a:extLst>
                  <a:ext uri="{FF2B5EF4-FFF2-40B4-BE49-F238E27FC236}">
                    <a16:creationId xmlns:a16="http://schemas.microsoft.com/office/drawing/2014/main" id="{D420E551-8630-7CA3-BEAC-C82D4C35E67C}"/>
                  </a:ext>
                </a:extLst>
              </p:cNvPr>
              <p:cNvCxnSpPr>
                <a:stCxn id="20" idx="3"/>
                <a:endCxn id="30" idx="2"/>
              </p:cNvCxnSpPr>
              <p:nvPr/>
            </p:nvCxnSpPr>
            <p:spPr>
              <a:xfrm flipV="1">
                <a:off x="3526701" y="3089248"/>
                <a:ext cx="1369024" cy="122930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B3F5A823-A202-135A-CE8A-95D63E12C78A}"/>
                  </a:ext>
                </a:extLst>
              </p:cNvPr>
              <p:cNvCxnSpPr>
                <a:stCxn id="20" idx="3"/>
                <a:endCxn id="31" idx="2"/>
              </p:cNvCxnSpPr>
              <p:nvPr/>
            </p:nvCxnSpPr>
            <p:spPr>
              <a:xfrm flipV="1">
                <a:off x="3526701" y="3578583"/>
                <a:ext cx="1369024" cy="73996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화살표 연결선 41">
                <a:extLst>
                  <a:ext uri="{FF2B5EF4-FFF2-40B4-BE49-F238E27FC236}">
                    <a16:creationId xmlns:a16="http://schemas.microsoft.com/office/drawing/2014/main" id="{499A3EED-CE9B-A7CC-6ED2-C533FDAE10C1}"/>
                  </a:ext>
                </a:extLst>
              </p:cNvPr>
              <p:cNvCxnSpPr>
                <a:stCxn id="20" idx="3"/>
                <a:endCxn id="32" idx="2"/>
              </p:cNvCxnSpPr>
              <p:nvPr/>
            </p:nvCxnSpPr>
            <p:spPr>
              <a:xfrm>
                <a:off x="3526701" y="4318551"/>
                <a:ext cx="1369024" cy="5511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화살표 연결선 43">
                <a:extLst>
                  <a:ext uri="{FF2B5EF4-FFF2-40B4-BE49-F238E27FC236}">
                    <a16:creationId xmlns:a16="http://schemas.microsoft.com/office/drawing/2014/main" id="{98609CCD-B234-A8B4-43D6-6DD466C1D021}"/>
                  </a:ext>
                </a:extLst>
              </p:cNvPr>
              <p:cNvCxnSpPr>
                <a:stCxn id="20" idx="3"/>
              </p:cNvCxnSpPr>
              <p:nvPr/>
            </p:nvCxnSpPr>
            <p:spPr>
              <a:xfrm flipV="1">
                <a:off x="3526701" y="4210628"/>
                <a:ext cx="1369024" cy="10792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화살표 연결선 45">
                <a:extLst>
                  <a:ext uri="{FF2B5EF4-FFF2-40B4-BE49-F238E27FC236}">
                    <a16:creationId xmlns:a16="http://schemas.microsoft.com/office/drawing/2014/main" id="{105D8D71-1E2C-BD38-B82C-3111F227636C}"/>
                  </a:ext>
                </a:extLst>
              </p:cNvPr>
              <p:cNvCxnSpPr>
                <a:stCxn id="20" idx="3"/>
                <a:endCxn id="33" idx="2"/>
              </p:cNvCxnSpPr>
              <p:nvPr/>
            </p:nvCxnSpPr>
            <p:spPr>
              <a:xfrm>
                <a:off x="3526701" y="4318551"/>
                <a:ext cx="1369024" cy="104045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화살표 연결선 47">
                <a:extLst>
                  <a:ext uri="{FF2B5EF4-FFF2-40B4-BE49-F238E27FC236}">
                    <a16:creationId xmlns:a16="http://schemas.microsoft.com/office/drawing/2014/main" id="{EF903878-CAD6-907C-EA26-A0590F00A5C8}"/>
                  </a:ext>
                </a:extLst>
              </p:cNvPr>
              <p:cNvCxnSpPr>
                <a:stCxn id="20" idx="3"/>
                <a:endCxn id="34" idx="2"/>
              </p:cNvCxnSpPr>
              <p:nvPr/>
            </p:nvCxnSpPr>
            <p:spPr>
              <a:xfrm>
                <a:off x="3526701" y="4318551"/>
                <a:ext cx="1369024" cy="152978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51382687-EC7F-F45A-1330-651E229BA3CC}"/>
                  </a:ext>
                </a:extLst>
              </p:cNvPr>
              <p:cNvSpPr/>
              <p:nvPr/>
            </p:nvSpPr>
            <p:spPr>
              <a:xfrm>
                <a:off x="6014394" y="2907048"/>
                <a:ext cx="252000" cy="25200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B1382533-F97F-7EB4-A7E7-5380393AE54F}"/>
                  </a:ext>
                </a:extLst>
              </p:cNvPr>
              <p:cNvSpPr/>
              <p:nvPr/>
            </p:nvSpPr>
            <p:spPr>
              <a:xfrm>
                <a:off x="6014394" y="3396382"/>
                <a:ext cx="252000" cy="25200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5DCF96DA-1738-8B53-0B72-125FA3357C6B}"/>
                  </a:ext>
                </a:extLst>
              </p:cNvPr>
              <p:cNvSpPr/>
              <p:nvPr/>
            </p:nvSpPr>
            <p:spPr>
              <a:xfrm>
                <a:off x="6014394" y="3885717"/>
                <a:ext cx="252000" cy="25200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1518EDD2-9CF4-BE62-4005-940946584AD1}"/>
                  </a:ext>
                </a:extLst>
              </p:cNvPr>
              <p:cNvSpPr/>
              <p:nvPr/>
            </p:nvSpPr>
            <p:spPr>
              <a:xfrm>
                <a:off x="6014394" y="5075011"/>
                <a:ext cx="252000" cy="25200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7DE460DC-AFAA-B909-3DA0-CA0488A13EC7}"/>
                  </a:ext>
                </a:extLst>
              </p:cNvPr>
              <p:cNvCxnSpPr>
                <a:stCxn id="29" idx="6"/>
                <a:endCxn id="54" idx="2"/>
              </p:cNvCxnSpPr>
              <p:nvPr/>
            </p:nvCxnSpPr>
            <p:spPr>
              <a:xfrm>
                <a:off x="5147725" y="2599914"/>
                <a:ext cx="866669" cy="43313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>
                <a:extLst>
                  <a:ext uri="{FF2B5EF4-FFF2-40B4-BE49-F238E27FC236}">
                    <a16:creationId xmlns:a16="http://schemas.microsoft.com/office/drawing/2014/main" id="{4441FE7F-98AE-331F-0FF7-080476FF8E2F}"/>
                  </a:ext>
                </a:extLst>
              </p:cNvPr>
              <p:cNvCxnSpPr>
                <a:stCxn id="29" idx="6"/>
                <a:endCxn id="55" idx="2"/>
              </p:cNvCxnSpPr>
              <p:nvPr/>
            </p:nvCxnSpPr>
            <p:spPr>
              <a:xfrm>
                <a:off x="5147725" y="2599914"/>
                <a:ext cx="866669" cy="92246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1296144C-EDCC-9902-46DD-769EEE7B0FBF}"/>
                  </a:ext>
                </a:extLst>
              </p:cNvPr>
              <p:cNvCxnSpPr>
                <a:stCxn id="29" idx="6"/>
                <a:endCxn id="56" idx="2"/>
              </p:cNvCxnSpPr>
              <p:nvPr/>
            </p:nvCxnSpPr>
            <p:spPr>
              <a:xfrm>
                <a:off x="5147725" y="2599914"/>
                <a:ext cx="866669" cy="141180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9" name="직선 연결선 2048">
                <a:extLst>
                  <a:ext uri="{FF2B5EF4-FFF2-40B4-BE49-F238E27FC236}">
                    <a16:creationId xmlns:a16="http://schemas.microsoft.com/office/drawing/2014/main" id="{DD3F7BF8-AA0D-7AE2-54AD-7EDF469F2F67}"/>
                  </a:ext>
                </a:extLst>
              </p:cNvPr>
              <p:cNvCxnSpPr>
                <a:stCxn id="29" idx="6"/>
                <a:endCxn id="57" idx="2"/>
              </p:cNvCxnSpPr>
              <p:nvPr/>
            </p:nvCxnSpPr>
            <p:spPr>
              <a:xfrm>
                <a:off x="5147725" y="2599914"/>
                <a:ext cx="866669" cy="26010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4" name="직선 연결선 2053">
                <a:extLst>
                  <a:ext uri="{FF2B5EF4-FFF2-40B4-BE49-F238E27FC236}">
                    <a16:creationId xmlns:a16="http://schemas.microsoft.com/office/drawing/2014/main" id="{DB9314AB-2F5E-E080-21E4-D6E3B400A3CF}"/>
                  </a:ext>
                </a:extLst>
              </p:cNvPr>
              <p:cNvCxnSpPr>
                <a:stCxn id="30" idx="6"/>
                <a:endCxn id="54" idx="2"/>
              </p:cNvCxnSpPr>
              <p:nvPr/>
            </p:nvCxnSpPr>
            <p:spPr>
              <a:xfrm flipV="1">
                <a:off x="5147725" y="3033048"/>
                <a:ext cx="866669" cy="562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6" name="직선 연결선 2055">
                <a:extLst>
                  <a:ext uri="{FF2B5EF4-FFF2-40B4-BE49-F238E27FC236}">
                    <a16:creationId xmlns:a16="http://schemas.microsoft.com/office/drawing/2014/main" id="{FC616B02-18F9-6180-2C05-9ADDE847DCB6}"/>
                  </a:ext>
                </a:extLst>
              </p:cNvPr>
              <p:cNvCxnSpPr>
                <a:stCxn id="30" idx="6"/>
                <a:endCxn id="55" idx="2"/>
              </p:cNvCxnSpPr>
              <p:nvPr/>
            </p:nvCxnSpPr>
            <p:spPr>
              <a:xfrm>
                <a:off x="5147725" y="3089248"/>
                <a:ext cx="866669" cy="43313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8" name="직선 연결선 2057">
                <a:extLst>
                  <a:ext uri="{FF2B5EF4-FFF2-40B4-BE49-F238E27FC236}">
                    <a16:creationId xmlns:a16="http://schemas.microsoft.com/office/drawing/2014/main" id="{18EF418C-5C80-E20D-DAAE-E8673D08F9BF}"/>
                  </a:ext>
                </a:extLst>
              </p:cNvPr>
              <p:cNvCxnSpPr>
                <a:stCxn id="30" idx="6"/>
                <a:endCxn id="56" idx="2"/>
              </p:cNvCxnSpPr>
              <p:nvPr/>
            </p:nvCxnSpPr>
            <p:spPr>
              <a:xfrm>
                <a:off x="5147725" y="3089248"/>
                <a:ext cx="866669" cy="92246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0" name="직선 연결선 2059">
                <a:extLst>
                  <a:ext uri="{FF2B5EF4-FFF2-40B4-BE49-F238E27FC236}">
                    <a16:creationId xmlns:a16="http://schemas.microsoft.com/office/drawing/2014/main" id="{4B08A71A-B1CA-E271-D2E0-E40BD88046DA}"/>
                  </a:ext>
                </a:extLst>
              </p:cNvPr>
              <p:cNvCxnSpPr>
                <a:stCxn id="30" idx="6"/>
                <a:endCxn id="57" idx="2"/>
              </p:cNvCxnSpPr>
              <p:nvPr/>
            </p:nvCxnSpPr>
            <p:spPr>
              <a:xfrm>
                <a:off x="5147725" y="3089248"/>
                <a:ext cx="866669" cy="211176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2" name="직선 연결선 2061">
                <a:extLst>
                  <a:ext uri="{FF2B5EF4-FFF2-40B4-BE49-F238E27FC236}">
                    <a16:creationId xmlns:a16="http://schemas.microsoft.com/office/drawing/2014/main" id="{3FDF30C8-21DA-AEF9-8A30-9DC05FADAD67}"/>
                  </a:ext>
                </a:extLst>
              </p:cNvPr>
              <p:cNvCxnSpPr>
                <a:stCxn id="31" idx="6"/>
                <a:endCxn id="54" idx="2"/>
              </p:cNvCxnSpPr>
              <p:nvPr/>
            </p:nvCxnSpPr>
            <p:spPr>
              <a:xfrm flipV="1">
                <a:off x="5147725" y="3033048"/>
                <a:ext cx="866669" cy="54553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6" name="직선 연결선 2065">
                <a:extLst>
                  <a:ext uri="{FF2B5EF4-FFF2-40B4-BE49-F238E27FC236}">
                    <a16:creationId xmlns:a16="http://schemas.microsoft.com/office/drawing/2014/main" id="{EBA5E539-E517-1476-CA85-AC77F04294F6}"/>
                  </a:ext>
                </a:extLst>
              </p:cNvPr>
              <p:cNvCxnSpPr>
                <a:stCxn id="31" idx="6"/>
                <a:endCxn id="55" idx="2"/>
              </p:cNvCxnSpPr>
              <p:nvPr/>
            </p:nvCxnSpPr>
            <p:spPr>
              <a:xfrm flipV="1">
                <a:off x="5147725" y="3522382"/>
                <a:ext cx="866669" cy="5620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8" name="직선 연결선 2067">
                <a:extLst>
                  <a:ext uri="{FF2B5EF4-FFF2-40B4-BE49-F238E27FC236}">
                    <a16:creationId xmlns:a16="http://schemas.microsoft.com/office/drawing/2014/main" id="{08E8B82F-0494-D49E-21CA-9CA0D9D6BE64}"/>
                  </a:ext>
                </a:extLst>
              </p:cNvPr>
              <p:cNvCxnSpPr>
                <a:stCxn id="31" idx="6"/>
                <a:endCxn id="56" idx="2"/>
              </p:cNvCxnSpPr>
              <p:nvPr/>
            </p:nvCxnSpPr>
            <p:spPr>
              <a:xfrm>
                <a:off x="5147725" y="3578583"/>
                <a:ext cx="866669" cy="43313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0" name="직선 연결선 2069">
                <a:extLst>
                  <a:ext uri="{FF2B5EF4-FFF2-40B4-BE49-F238E27FC236}">
                    <a16:creationId xmlns:a16="http://schemas.microsoft.com/office/drawing/2014/main" id="{8A93AE7A-1D6F-A233-9711-67FE9C7A4224}"/>
                  </a:ext>
                </a:extLst>
              </p:cNvPr>
              <p:cNvCxnSpPr>
                <a:stCxn id="31" idx="6"/>
                <a:endCxn id="57" idx="2"/>
              </p:cNvCxnSpPr>
              <p:nvPr/>
            </p:nvCxnSpPr>
            <p:spPr>
              <a:xfrm>
                <a:off x="5147725" y="3578583"/>
                <a:ext cx="866669" cy="16224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2" name="직선 연결선 2071">
                <a:extLst>
                  <a:ext uri="{FF2B5EF4-FFF2-40B4-BE49-F238E27FC236}">
                    <a16:creationId xmlns:a16="http://schemas.microsoft.com/office/drawing/2014/main" id="{3ECA25E3-637E-BD3A-5667-62171300394C}"/>
                  </a:ext>
                </a:extLst>
              </p:cNvPr>
              <p:cNvCxnSpPr>
                <a:stCxn id="32" idx="6"/>
                <a:endCxn id="55" idx="2"/>
              </p:cNvCxnSpPr>
              <p:nvPr/>
            </p:nvCxnSpPr>
            <p:spPr>
              <a:xfrm flipV="1">
                <a:off x="5147725" y="3522382"/>
                <a:ext cx="866669" cy="13472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4" name="직선 연결선 2073">
                <a:extLst>
                  <a:ext uri="{FF2B5EF4-FFF2-40B4-BE49-F238E27FC236}">
                    <a16:creationId xmlns:a16="http://schemas.microsoft.com/office/drawing/2014/main" id="{2C84AC2B-F281-1DCE-FFC1-FB05B924581F}"/>
                  </a:ext>
                </a:extLst>
              </p:cNvPr>
              <p:cNvCxnSpPr>
                <a:stCxn id="32" idx="6"/>
                <a:endCxn id="56" idx="2"/>
              </p:cNvCxnSpPr>
              <p:nvPr/>
            </p:nvCxnSpPr>
            <p:spPr>
              <a:xfrm flipV="1">
                <a:off x="5147725" y="4011717"/>
                <a:ext cx="866669" cy="85795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6" name="직선 연결선 2075">
                <a:extLst>
                  <a:ext uri="{FF2B5EF4-FFF2-40B4-BE49-F238E27FC236}">
                    <a16:creationId xmlns:a16="http://schemas.microsoft.com/office/drawing/2014/main" id="{7E0049A7-9EFB-AA3D-6C21-DC4980CACBDE}"/>
                  </a:ext>
                </a:extLst>
              </p:cNvPr>
              <p:cNvCxnSpPr>
                <a:stCxn id="32" idx="6"/>
                <a:endCxn id="57" idx="2"/>
              </p:cNvCxnSpPr>
              <p:nvPr/>
            </p:nvCxnSpPr>
            <p:spPr>
              <a:xfrm>
                <a:off x="5147725" y="4869669"/>
                <a:ext cx="866669" cy="3313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8" name="직선 연결선 2077">
                <a:extLst>
                  <a:ext uri="{FF2B5EF4-FFF2-40B4-BE49-F238E27FC236}">
                    <a16:creationId xmlns:a16="http://schemas.microsoft.com/office/drawing/2014/main" id="{B07BA823-6FC4-26E4-D44B-84E59BF0AD6F}"/>
                  </a:ext>
                </a:extLst>
              </p:cNvPr>
              <p:cNvCxnSpPr>
                <a:stCxn id="33" idx="6"/>
                <a:endCxn id="57" idx="2"/>
              </p:cNvCxnSpPr>
              <p:nvPr/>
            </p:nvCxnSpPr>
            <p:spPr>
              <a:xfrm flipV="1">
                <a:off x="5147725" y="5201011"/>
                <a:ext cx="866669" cy="15799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0" name="직선 연결선 2079">
                <a:extLst>
                  <a:ext uri="{FF2B5EF4-FFF2-40B4-BE49-F238E27FC236}">
                    <a16:creationId xmlns:a16="http://schemas.microsoft.com/office/drawing/2014/main" id="{C9209EEF-10AE-41F6-F5EF-EBBC3665E466}"/>
                  </a:ext>
                </a:extLst>
              </p:cNvPr>
              <p:cNvCxnSpPr>
                <a:stCxn id="34" idx="6"/>
                <a:endCxn id="57" idx="2"/>
              </p:cNvCxnSpPr>
              <p:nvPr/>
            </p:nvCxnSpPr>
            <p:spPr>
              <a:xfrm flipV="1">
                <a:off x="5147725" y="5201011"/>
                <a:ext cx="866669" cy="64732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2" name="직선 연결선 2081">
                <a:extLst>
                  <a:ext uri="{FF2B5EF4-FFF2-40B4-BE49-F238E27FC236}">
                    <a16:creationId xmlns:a16="http://schemas.microsoft.com/office/drawing/2014/main" id="{015A0213-93B3-B521-E60C-13BBE58A6D5F}"/>
                  </a:ext>
                </a:extLst>
              </p:cNvPr>
              <p:cNvCxnSpPr>
                <a:stCxn id="33" idx="6"/>
                <a:endCxn id="56" idx="2"/>
              </p:cNvCxnSpPr>
              <p:nvPr/>
            </p:nvCxnSpPr>
            <p:spPr>
              <a:xfrm flipV="1">
                <a:off x="5147725" y="4011717"/>
                <a:ext cx="866669" cy="134728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4" name="직선 연결선 2083">
                <a:extLst>
                  <a:ext uri="{FF2B5EF4-FFF2-40B4-BE49-F238E27FC236}">
                    <a16:creationId xmlns:a16="http://schemas.microsoft.com/office/drawing/2014/main" id="{1AFF344E-E1F3-7B71-B021-4EDEFA3A300B}"/>
                  </a:ext>
                </a:extLst>
              </p:cNvPr>
              <p:cNvCxnSpPr>
                <a:stCxn id="34" idx="6"/>
                <a:endCxn id="56" idx="2"/>
              </p:cNvCxnSpPr>
              <p:nvPr/>
            </p:nvCxnSpPr>
            <p:spPr>
              <a:xfrm flipV="1">
                <a:off x="5147725" y="4011717"/>
                <a:ext cx="866669" cy="183662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6" name="직선 연결선 2085">
                <a:extLst>
                  <a:ext uri="{FF2B5EF4-FFF2-40B4-BE49-F238E27FC236}">
                    <a16:creationId xmlns:a16="http://schemas.microsoft.com/office/drawing/2014/main" id="{FA31519D-08D3-5C27-17C9-3F291A2432DD}"/>
                  </a:ext>
                </a:extLst>
              </p:cNvPr>
              <p:cNvCxnSpPr>
                <a:stCxn id="34" idx="6"/>
                <a:endCxn id="55" idx="2"/>
              </p:cNvCxnSpPr>
              <p:nvPr/>
            </p:nvCxnSpPr>
            <p:spPr>
              <a:xfrm flipV="1">
                <a:off x="5147725" y="3522382"/>
                <a:ext cx="866669" cy="232595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8" name="직선 연결선 2087">
                <a:extLst>
                  <a:ext uri="{FF2B5EF4-FFF2-40B4-BE49-F238E27FC236}">
                    <a16:creationId xmlns:a16="http://schemas.microsoft.com/office/drawing/2014/main" id="{0B4C17AE-D2BD-CCFF-8A72-941AD26F4380}"/>
                  </a:ext>
                </a:extLst>
              </p:cNvPr>
              <p:cNvCxnSpPr>
                <a:stCxn id="33" idx="6"/>
                <a:endCxn id="55" idx="2"/>
              </p:cNvCxnSpPr>
              <p:nvPr/>
            </p:nvCxnSpPr>
            <p:spPr>
              <a:xfrm flipV="1">
                <a:off x="5147725" y="3522382"/>
                <a:ext cx="866669" cy="183662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0" name="직선 연결선 2089">
                <a:extLst>
                  <a:ext uri="{FF2B5EF4-FFF2-40B4-BE49-F238E27FC236}">
                    <a16:creationId xmlns:a16="http://schemas.microsoft.com/office/drawing/2014/main" id="{4CEEACE0-35E2-D3C4-8006-BAC0A9FBC039}"/>
                  </a:ext>
                </a:extLst>
              </p:cNvPr>
              <p:cNvCxnSpPr>
                <a:stCxn id="33" idx="6"/>
                <a:endCxn id="54" idx="1"/>
              </p:cNvCxnSpPr>
              <p:nvPr/>
            </p:nvCxnSpPr>
            <p:spPr>
              <a:xfrm flipV="1">
                <a:off x="5147725" y="2943953"/>
                <a:ext cx="903574" cy="241505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2" name="직선 연결선 2091">
                <a:extLst>
                  <a:ext uri="{FF2B5EF4-FFF2-40B4-BE49-F238E27FC236}">
                    <a16:creationId xmlns:a16="http://schemas.microsoft.com/office/drawing/2014/main" id="{10985232-6481-4C40-6B30-565ACE9275D1}"/>
                  </a:ext>
                </a:extLst>
              </p:cNvPr>
              <p:cNvCxnSpPr>
                <a:stCxn id="32" idx="6"/>
                <a:endCxn id="54" idx="2"/>
              </p:cNvCxnSpPr>
              <p:nvPr/>
            </p:nvCxnSpPr>
            <p:spPr>
              <a:xfrm flipV="1">
                <a:off x="5147725" y="3033048"/>
                <a:ext cx="866669" cy="183662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6" name="직선 화살표 연결선 2095">
                <a:extLst>
                  <a:ext uri="{FF2B5EF4-FFF2-40B4-BE49-F238E27FC236}">
                    <a16:creationId xmlns:a16="http://schemas.microsoft.com/office/drawing/2014/main" id="{205F6F11-037F-36A0-2D10-5ECF99250284}"/>
                  </a:ext>
                </a:extLst>
              </p:cNvPr>
              <p:cNvCxnSpPr>
                <a:stCxn id="55" idx="6"/>
              </p:cNvCxnSpPr>
              <p:nvPr/>
            </p:nvCxnSpPr>
            <p:spPr>
              <a:xfrm>
                <a:off x="6266394" y="3522382"/>
                <a:ext cx="49748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7" name="직선 화살표 연결선 2096">
                <a:extLst>
                  <a:ext uri="{FF2B5EF4-FFF2-40B4-BE49-F238E27FC236}">
                    <a16:creationId xmlns:a16="http://schemas.microsoft.com/office/drawing/2014/main" id="{734AB5E6-5147-64B2-E104-D8E5F02DE04C}"/>
                  </a:ext>
                </a:extLst>
              </p:cNvPr>
              <p:cNvCxnSpPr/>
              <p:nvPr/>
            </p:nvCxnSpPr>
            <p:spPr>
              <a:xfrm>
                <a:off x="6266394" y="3993339"/>
                <a:ext cx="49748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8" name="직선 화살표 연결선 2097">
                <a:extLst>
                  <a:ext uri="{FF2B5EF4-FFF2-40B4-BE49-F238E27FC236}">
                    <a16:creationId xmlns:a16="http://schemas.microsoft.com/office/drawing/2014/main" id="{AE256BDE-007A-92B5-AF2E-D8D948FEFC20}"/>
                  </a:ext>
                </a:extLst>
              </p:cNvPr>
              <p:cNvCxnSpPr/>
              <p:nvPr/>
            </p:nvCxnSpPr>
            <p:spPr>
              <a:xfrm>
                <a:off x="6266394" y="5201011"/>
                <a:ext cx="49748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9" name="직선 화살표 연결선 2098">
                <a:extLst>
                  <a:ext uri="{FF2B5EF4-FFF2-40B4-BE49-F238E27FC236}">
                    <a16:creationId xmlns:a16="http://schemas.microsoft.com/office/drawing/2014/main" id="{AB1836DC-163D-3268-5F48-8368A6CCF86E}"/>
                  </a:ext>
                </a:extLst>
              </p:cNvPr>
              <p:cNvCxnSpPr/>
              <p:nvPr/>
            </p:nvCxnSpPr>
            <p:spPr>
              <a:xfrm>
                <a:off x="6266394" y="3033048"/>
                <a:ext cx="49748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01" name="TextBox 2100">
                <a:extLst>
                  <a:ext uri="{FF2B5EF4-FFF2-40B4-BE49-F238E27FC236}">
                    <a16:creationId xmlns:a16="http://schemas.microsoft.com/office/drawing/2014/main" id="{D8ADC8A4-FA75-7A70-BFBB-875CE571E1B9}"/>
                  </a:ext>
                </a:extLst>
              </p:cNvPr>
              <p:cNvSpPr txBox="1"/>
              <p:nvPr/>
            </p:nvSpPr>
            <p:spPr>
              <a:xfrm>
                <a:off x="5999085" y="4137717"/>
                <a:ext cx="178294" cy="830997"/>
              </a:xfrm>
              <a:prstGeom prst="rect">
                <a:avLst/>
              </a:prstGeom>
              <a:noFill/>
            </p:spPr>
            <p:txBody>
              <a:bodyPr wrap="square" tIns="0" bIns="0" rtlCol="0">
                <a:spAutoFit/>
              </a:bodyPr>
              <a:lstStyle/>
              <a:p>
                <a:r>
                  <a:rPr lang="en-US" altLang="ko-KR" dirty="0"/>
                  <a:t>.</a:t>
                </a:r>
              </a:p>
              <a:p>
                <a:r>
                  <a:rPr lang="en-US" altLang="ko-KR" dirty="0"/>
                  <a:t>.</a:t>
                </a:r>
              </a:p>
              <a:p>
                <a:r>
                  <a:rPr lang="en-US" altLang="ko-KR" dirty="0"/>
                  <a:t>.</a:t>
                </a:r>
                <a:endParaRPr lang="ko-KR" altLang="en-US" dirty="0"/>
              </a:p>
            </p:txBody>
          </p:sp>
          <p:sp>
            <p:nvSpPr>
              <p:cNvPr id="2102" name="TextBox 2101">
                <a:extLst>
                  <a:ext uri="{FF2B5EF4-FFF2-40B4-BE49-F238E27FC236}">
                    <a16:creationId xmlns:a16="http://schemas.microsoft.com/office/drawing/2014/main" id="{E046E8FC-2A8E-B1A0-DDD9-B8283F1A4DFB}"/>
                  </a:ext>
                </a:extLst>
              </p:cNvPr>
              <p:cNvSpPr txBox="1"/>
              <p:nvPr/>
            </p:nvSpPr>
            <p:spPr>
              <a:xfrm>
                <a:off x="4880508" y="3793849"/>
                <a:ext cx="178294" cy="830997"/>
              </a:xfrm>
              <a:prstGeom prst="rect">
                <a:avLst/>
              </a:prstGeom>
              <a:noFill/>
            </p:spPr>
            <p:txBody>
              <a:bodyPr wrap="square" tIns="0" bIns="0" rtlCol="0">
                <a:spAutoFit/>
              </a:bodyPr>
              <a:lstStyle/>
              <a:p>
                <a:r>
                  <a:rPr lang="en-US" altLang="ko-KR" dirty="0"/>
                  <a:t>.</a:t>
                </a:r>
              </a:p>
              <a:p>
                <a:r>
                  <a:rPr lang="en-US" altLang="ko-KR" dirty="0"/>
                  <a:t>.</a:t>
                </a:r>
              </a:p>
              <a:p>
                <a:r>
                  <a:rPr lang="en-US" altLang="ko-KR" dirty="0"/>
                  <a:t>.</a:t>
                </a:r>
                <a:endParaRPr lang="ko-KR" altLang="en-US" dirty="0"/>
              </a:p>
            </p:txBody>
          </p:sp>
          <p:sp>
            <p:nvSpPr>
              <p:cNvPr id="2103" name="직사각형 2102">
                <a:extLst>
                  <a:ext uri="{FF2B5EF4-FFF2-40B4-BE49-F238E27FC236}">
                    <a16:creationId xmlns:a16="http://schemas.microsoft.com/office/drawing/2014/main" id="{B54124A1-8F52-979D-DD91-95BD0B879F32}"/>
                  </a:ext>
                </a:extLst>
              </p:cNvPr>
              <p:cNvSpPr/>
              <p:nvPr/>
            </p:nvSpPr>
            <p:spPr>
              <a:xfrm>
                <a:off x="6917968" y="2668451"/>
                <a:ext cx="1190612" cy="292235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소프트 </a:t>
                </a:r>
                <a:endParaRPr lang="en-US" altLang="ko-KR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맥스</a:t>
                </a:r>
              </a:p>
            </p:txBody>
          </p:sp>
          <p:cxnSp>
            <p:nvCxnSpPr>
              <p:cNvPr id="2105" name="직선 화살표 연결선 2104">
                <a:extLst>
                  <a:ext uri="{FF2B5EF4-FFF2-40B4-BE49-F238E27FC236}">
                    <a16:creationId xmlns:a16="http://schemas.microsoft.com/office/drawing/2014/main" id="{504FD42A-4E1A-22FC-C1C6-5A02A78A8A03}"/>
                  </a:ext>
                </a:extLst>
              </p:cNvPr>
              <p:cNvCxnSpPr/>
              <p:nvPr/>
            </p:nvCxnSpPr>
            <p:spPr>
              <a:xfrm>
                <a:off x="8108580" y="2963248"/>
                <a:ext cx="504265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6" name="직선 화살표 연결선 2105">
                <a:extLst>
                  <a:ext uri="{FF2B5EF4-FFF2-40B4-BE49-F238E27FC236}">
                    <a16:creationId xmlns:a16="http://schemas.microsoft.com/office/drawing/2014/main" id="{183CE630-0CCF-7237-3C40-119CA7662174}"/>
                  </a:ext>
                </a:extLst>
              </p:cNvPr>
              <p:cNvCxnSpPr/>
              <p:nvPr/>
            </p:nvCxnSpPr>
            <p:spPr>
              <a:xfrm>
                <a:off x="8108580" y="3381106"/>
                <a:ext cx="504265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7" name="직선 화살표 연결선 2106">
                <a:extLst>
                  <a:ext uri="{FF2B5EF4-FFF2-40B4-BE49-F238E27FC236}">
                    <a16:creationId xmlns:a16="http://schemas.microsoft.com/office/drawing/2014/main" id="{CD81B617-B5D4-F6EF-B2FA-0A96487EFDFA}"/>
                  </a:ext>
                </a:extLst>
              </p:cNvPr>
              <p:cNvCxnSpPr/>
              <p:nvPr/>
            </p:nvCxnSpPr>
            <p:spPr>
              <a:xfrm>
                <a:off x="8108580" y="3793849"/>
                <a:ext cx="504265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8" name="직선 화살표 연결선 2107">
                <a:extLst>
                  <a:ext uri="{FF2B5EF4-FFF2-40B4-BE49-F238E27FC236}">
                    <a16:creationId xmlns:a16="http://schemas.microsoft.com/office/drawing/2014/main" id="{FF729845-66B9-0921-26DD-69927052F07C}"/>
                  </a:ext>
                </a:extLst>
              </p:cNvPr>
              <p:cNvCxnSpPr/>
              <p:nvPr/>
            </p:nvCxnSpPr>
            <p:spPr>
              <a:xfrm>
                <a:off x="8108580" y="5280007"/>
                <a:ext cx="504265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10" name="TextBox 2109">
                <a:extLst>
                  <a:ext uri="{FF2B5EF4-FFF2-40B4-BE49-F238E27FC236}">
                    <a16:creationId xmlns:a16="http://schemas.microsoft.com/office/drawing/2014/main" id="{3D210D31-574A-D584-EE8C-7AE3C5323DFE}"/>
                  </a:ext>
                </a:extLst>
              </p:cNvPr>
              <p:cNvSpPr txBox="1"/>
              <p:nvPr/>
            </p:nvSpPr>
            <p:spPr>
              <a:xfrm>
                <a:off x="8664106" y="2812249"/>
                <a:ext cx="62228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dirty="0"/>
                  <a:t>고양이</a:t>
                </a:r>
              </a:p>
            </p:txBody>
          </p:sp>
          <p:sp>
            <p:nvSpPr>
              <p:cNvPr id="2111" name="TextBox 2110">
                <a:extLst>
                  <a:ext uri="{FF2B5EF4-FFF2-40B4-BE49-F238E27FC236}">
                    <a16:creationId xmlns:a16="http://schemas.microsoft.com/office/drawing/2014/main" id="{105E6E9A-3F21-02A2-956A-21E576A9511C}"/>
                  </a:ext>
                </a:extLst>
              </p:cNvPr>
              <p:cNvSpPr txBox="1"/>
              <p:nvPr/>
            </p:nvSpPr>
            <p:spPr>
              <a:xfrm>
                <a:off x="8664106" y="3245383"/>
                <a:ext cx="47641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dirty="0"/>
                  <a:t>사자</a:t>
                </a:r>
              </a:p>
            </p:txBody>
          </p:sp>
          <p:sp>
            <p:nvSpPr>
              <p:cNvPr id="2112" name="TextBox 2111">
                <a:extLst>
                  <a:ext uri="{FF2B5EF4-FFF2-40B4-BE49-F238E27FC236}">
                    <a16:creationId xmlns:a16="http://schemas.microsoft.com/office/drawing/2014/main" id="{5460B9D7-DEF1-BD1E-69F5-177568794796}"/>
                  </a:ext>
                </a:extLst>
              </p:cNvPr>
              <p:cNvSpPr txBox="1"/>
              <p:nvPr/>
            </p:nvSpPr>
            <p:spPr>
              <a:xfrm>
                <a:off x="8664106" y="3655349"/>
                <a:ext cx="62228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dirty="0"/>
                  <a:t>원숭이</a:t>
                </a:r>
              </a:p>
            </p:txBody>
          </p:sp>
          <p:sp>
            <p:nvSpPr>
              <p:cNvPr id="2113" name="TextBox 2112">
                <a:extLst>
                  <a:ext uri="{FF2B5EF4-FFF2-40B4-BE49-F238E27FC236}">
                    <a16:creationId xmlns:a16="http://schemas.microsoft.com/office/drawing/2014/main" id="{9EC3AA82-BECF-BB5C-0D6F-1B475AF53106}"/>
                  </a:ext>
                </a:extLst>
              </p:cNvPr>
              <p:cNvSpPr txBox="1"/>
              <p:nvPr/>
            </p:nvSpPr>
            <p:spPr>
              <a:xfrm>
                <a:off x="8664106" y="5141507"/>
                <a:ext cx="62228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dirty="0"/>
                  <a:t>코끼리</a:t>
                </a:r>
              </a:p>
            </p:txBody>
          </p:sp>
          <p:sp>
            <p:nvSpPr>
              <p:cNvPr id="2121" name="TextBox 2120">
                <a:extLst>
                  <a:ext uri="{FF2B5EF4-FFF2-40B4-BE49-F238E27FC236}">
                    <a16:creationId xmlns:a16="http://schemas.microsoft.com/office/drawing/2014/main" id="{B7390555-C898-45AB-4A4F-F9DDADBBC505}"/>
                  </a:ext>
                </a:extLst>
              </p:cNvPr>
              <p:cNvSpPr txBox="1"/>
              <p:nvPr/>
            </p:nvSpPr>
            <p:spPr>
              <a:xfrm>
                <a:off x="6067564" y="6172528"/>
                <a:ext cx="92204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/>
                  <a:t>1</a:t>
                </a:r>
                <a:r>
                  <a:rPr lang="ko-KR" altLang="en-US" sz="1200" dirty="0"/>
                  <a:t>차원 벡터</a:t>
                </a:r>
              </a:p>
            </p:txBody>
          </p:sp>
          <p:sp>
            <p:nvSpPr>
              <p:cNvPr id="2122" name="TextBox 2121">
                <a:extLst>
                  <a:ext uri="{FF2B5EF4-FFF2-40B4-BE49-F238E27FC236}">
                    <a16:creationId xmlns:a16="http://schemas.microsoft.com/office/drawing/2014/main" id="{8132A2C8-6373-95F0-65BC-D7F6C4AFFC3B}"/>
                  </a:ext>
                </a:extLst>
              </p:cNvPr>
              <p:cNvSpPr txBox="1"/>
              <p:nvPr/>
            </p:nvSpPr>
            <p:spPr>
              <a:xfrm>
                <a:off x="1932467" y="6189633"/>
                <a:ext cx="92204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/>
                  <a:t>3</a:t>
                </a:r>
                <a:r>
                  <a:rPr lang="ko-KR" altLang="en-US" sz="1200" dirty="0"/>
                  <a:t>차원 벡터</a:t>
                </a:r>
              </a:p>
            </p:txBody>
          </p:sp>
          <p:sp>
            <p:nvSpPr>
              <p:cNvPr id="2123" name="TextBox 2122">
                <a:extLst>
                  <a:ext uri="{FF2B5EF4-FFF2-40B4-BE49-F238E27FC236}">
                    <a16:creationId xmlns:a16="http://schemas.microsoft.com/office/drawing/2014/main" id="{B5E94CBD-7740-5C8B-BB8C-E26CF63E8830}"/>
                  </a:ext>
                </a:extLst>
              </p:cNvPr>
              <p:cNvSpPr txBox="1"/>
              <p:nvPr/>
            </p:nvSpPr>
            <p:spPr>
              <a:xfrm>
                <a:off x="1228280" y="3407407"/>
                <a:ext cx="76815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dirty="0" err="1"/>
                  <a:t>합성곱층</a:t>
                </a:r>
                <a:endParaRPr lang="ko-KR" altLang="en-US" sz="1200" dirty="0"/>
              </a:p>
            </p:txBody>
          </p:sp>
          <p:sp>
            <p:nvSpPr>
              <p:cNvPr id="2124" name="TextBox 2123">
                <a:extLst>
                  <a:ext uri="{FF2B5EF4-FFF2-40B4-BE49-F238E27FC236}">
                    <a16:creationId xmlns:a16="http://schemas.microsoft.com/office/drawing/2014/main" id="{109A452B-722C-DBA3-5D01-BB5C8264E1FD}"/>
                  </a:ext>
                </a:extLst>
              </p:cNvPr>
              <p:cNvSpPr txBox="1"/>
              <p:nvPr/>
            </p:nvSpPr>
            <p:spPr>
              <a:xfrm>
                <a:off x="2825069" y="3578914"/>
                <a:ext cx="62228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dirty="0" err="1"/>
                  <a:t>풀링층</a:t>
                </a:r>
                <a:endParaRPr lang="ko-KR" altLang="en-US" sz="1200" dirty="0"/>
              </a:p>
            </p:txBody>
          </p:sp>
          <p:sp>
            <p:nvSpPr>
              <p:cNvPr id="2125" name="TextBox 2124">
                <a:extLst>
                  <a:ext uri="{FF2B5EF4-FFF2-40B4-BE49-F238E27FC236}">
                    <a16:creationId xmlns:a16="http://schemas.microsoft.com/office/drawing/2014/main" id="{8A4EDBEA-6C1C-A345-CF18-CDF73B850C96}"/>
                  </a:ext>
                </a:extLst>
              </p:cNvPr>
              <p:cNvSpPr txBox="1"/>
              <p:nvPr/>
            </p:nvSpPr>
            <p:spPr>
              <a:xfrm>
                <a:off x="5301819" y="2426543"/>
                <a:ext cx="91403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dirty="0"/>
                  <a:t>완전연결층</a:t>
                </a:r>
              </a:p>
            </p:txBody>
          </p:sp>
          <p:sp>
            <p:nvSpPr>
              <p:cNvPr id="2126" name="TextBox 2125">
                <a:extLst>
                  <a:ext uri="{FF2B5EF4-FFF2-40B4-BE49-F238E27FC236}">
                    <a16:creationId xmlns:a16="http://schemas.microsoft.com/office/drawing/2014/main" id="{BD327E76-3838-350A-90BE-79BBAF821125}"/>
                  </a:ext>
                </a:extLst>
              </p:cNvPr>
              <p:cNvSpPr txBox="1"/>
              <p:nvPr/>
            </p:nvSpPr>
            <p:spPr>
              <a:xfrm>
                <a:off x="7202131" y="2417227"/>
                <a:ext cx="62228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dirty="0" err="1"/>
                  <a:t>출력층</a:t>
                </a:r>
                <a:endParaRPr lang="ko-KR" altLang="en-US" sz="1200" dirty="0"/>
              </a:p>
            </p:txBody>
          </p:sp>
        </p:grpSp>
        <p:cxnSp>
          <p:nvCxnSpPr>
            <p:cNvPr id="2116" name="직선 화살표 연결선 2115">
              <a:extLst>
                <a:ext uri="{FF2B5EF4-FFF2-40B4-BE49-F238E27FC236}">
                  <a16:creationId xmlns:a16="http://schemas.microsoft.com/office/drawing/2014/main" id="{691659D6-B4EC-43BB-BBF4-9C8AA39E57B8}"/>
                </a:ext>
              </a:extLst>
            </p:cNvPr>
            <p:cNvCxnSpPr>
              <a:cxnSpLocks/>
            </p:cNvCxnSpPr>
            <p:nvPr/>
          </p:nvCxnSpPr>
          <p:spPr>
            <a:xfrm>
              <a:off x="274320" y="6118412"/>
              <a:ext cx="4203551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9" name="직선 화살표 연결선 2118">
              <a:extLst>
                <a:ext uri="{FF2B5EF4-FFF2-40B4-BE49-F238E27FC236}">
                  <a16:creationId xmlns:a16="http://schemas.microsoft.com/office/drawing/2014/main" id="{54270824-C4C6-AB57-0165-CD00B7EF4892}"/>
                </a:ext>
              </a:extLst>
            </p:cNvPr>
            <p:cNvCxnSpPr>
              <a:cxnSpLocks/>
            </p:cNvCxnSpPr>
            <p:nvPr/>
          </p:nvCxnSpPr>
          <p:spPr>
            <a:xfrm>
              <a:off x="4477871" y="6122800"/>
              <a:ext cx="4148421" cy="1962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29" name="TextBox 2128">
            <a:extLst>
              <a:ext uri="{FF2B5EF4-FFF2-40B4-BE49-F238E27FC236}">
                <a16:creationId xmlns:a16="http://schemas.microsoft.com/office/drawing/2014/main" id="{7F3E8041-3B62-DD00-A34C-999292DA779A}"/>
              </a:ext>
            </a:extLst>
          </p:cNvPr>
          <p:cNvSpPr txBox="1"/>
          <p:nvPr/>
        </p:nvSpPr>
        <p:spPr>
          <a:xfrm>
            <a:off x="800352" y="4410117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...</a:t>
            </a:r>
            <a:endParaRPr lang="ko-KR" altLang="en-US" dirty="0"/>
          </a:p>
        </p:txBody>
      </p:sp>
      <p:cxnSp>
        <p:nvCxnSpPr>
          <p:cNvPr id="2131" name="직선 연결선 2130">
            <a:extLst>
              <a:ext uri="{FF2B5EF4-FFF2-40B4-BE49-F238E27FC236}">
                <a16:creationId xmlns:a16="http://schemas.microsoft.com/office/drawing/2014/main" id="{30B9F66E-8EE6-5D61-EE35-BA55AF703EAD}"/>
              </a:ext>
            </a:extLst>
          </p:cNvPr>
          <p:cNvCxnSpPr/>
          <p:nvPr/>
        </p:nvCxnSpPr>
        <p:spPr>
          <a:xfrm>
            <a:off x="1331267" y="4235590"/>
            <a:ext cx="939324" cy="145659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3" name="직선 연결선 2132">
            <a:extLst>
              <a:ext uri="{FF2B5EF4-FFF2-40B4-BE49-F238E27FC236}">
                <a16:creationId xmlns:a16="http://schemas.microsoft.com/office/drawing/2014/main" id="{9C9965DF-56BC-5F62-29DC-2593CC3FD6E1}"/>
              </a:ext>
            </a:extLst>
          </p:cNvPr>
          <p:cNvCxnSpPr>
            <a:cxnSpLocks/>
          </p:cNvCxnSpPr>
          <p:nvPr/>
        </p:nvCxnSpPr>
        <p:spPr>
          <a:xfrm flipV="1">
            <a:off x="1352608" y="4651089"/>
            <a:ext cx="917983" cy="218023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2114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2618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출력층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9764211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출력층</a:t>
            </a:r>
            <a:r>
              <a:rPr lang="en-US" altLang="ko-KR" sz="1600" baseline="30000" dirty="0">
                <a:latin typeface="+mn-ea"/>
              </a:rPr>
              <a:t>output layer</a:t>
            </a:r>
            <a:r>
              <a:rPr lang="ko-KR" altLang="en-US" sz="1600" dirty="0">
                <a:latin typeface="+mn-ea"/>
              </a:rPr>
              <a:t>에서는 </a:t>
            </a:r>
            <a:r>
              <a:rPr lang="ko-KR" altLang="en-US" sz="1600" dirty="0" err="1">
                <a:latin typeface="+mn-ea"/>
              </a:rPr>
              <a:t>소프트맥스</a:t>
            </a:r>
            <a:r>
              <a:rPr lang="ko-KR" altLang="en-US" sz="1600" dirty="0">
                <a:latin typeface="+mn-ea"/>
              </a:rPr>
              <a:t> 활성화 함수가 사용됨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 err="1">
                <a:latin typeface="+mn-ea"/>
              </a:rPr>
              <a:t>입력받은</a:t>
            </a:r>
            <a:r>
              <a:rPr lang="ko-KR" altLang="en-US" sz="1600" dirty="0">
                <a:latin typeface="+mn-ea"/>
              </a:rPr>
              <a:t> 값을 </a:t>
            </a:r>
            <a:r>
              <a:rPr lang="en-US" altLang="ko-KR" sz="1600" dirty="0">
                <a:latin typeface="+mn-ea"/>
              </a:rPr>
              <a:t>0~1 </a:t>
            </a:r>
            <a:r>
              <a:rPr lang="ko-KR" altLang="en-US" sz="1600" dirty="0">
                <a:latin typeface="+mn-ea"/>
              </a:rPr>
              <a:t>사이의 값으로 출력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따라서 마지막 출력층의 </a:t>
            </a:r>
            <a:r>
              <a:rPr lang="ko-KR" altLang="en-US" sz="1600" dirty="0" err="1">
                <a:latin typeface="+mn-ea"/>
              </a:rPr>
              <a:t>소프트맥스</a:t>
            </a:r>
            <a:r>
              <a:rPr lang="ko-KR" altLang="en-US" sz="1600" dirty="0">
                <a:latin typeface="+mn-ea"/>
              </a:rPr>
              <a:t> 함수를 사용하여 이미지가 각 레이블</a:t>
            </a:r>
            <a:r>
              <a:rPr lang="en-US" altLang="ko-KR" sz="1600" baseline="30000" dirty="0">
                <a:latin typeface="+mn-ea"/>
              </a:rPr>
              <a:t>label</a:t>
            </a:r>
            <a:r>
              <a:rPr lang="ko-KR" altLang="en-US" sz="1600" dirty="0">
                <a:latin typeface="+mn-ea"/>
              </a:rPr>
              <a:t>에 속할 확률 값이 출력되며</a:t>
            </a:r>
            <a:r>
              <a:rPr lang="en-US" altLang="ko-KR" sz="1600" dirty="0">
                <a:latin typeface="+mn-ea"/>
              </a:rPr>
              <a:t>,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이때 가장 높은 확률 값을 갖는 레이블이 최종 값으로 선정됨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15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42DD63-9CAA-34E6-D54D-1D4649ECC0D8}"/>
              </a:ext>
            </a:extLst>
          </p:cNvPr>
          <p:cNvSpPr txBox="1"/>
          <p:nvPr/>
        </p:nvSpPr>
        <p:spPr>
          <a:xfrm>
            <a:off x="442937" y="3174186"/>
            <a:ext cx="26500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1D, 2D, 3D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95BE4-EF2E-CF14-CA16-DABC393B91F4}"/>
              </a:ext>
            </a:extLst>
          </p:cNvPr>
          <p:cNvSpPr txBox="1"/>
          <p:nvPr/>
        </p:nvSpPr>
        <p:spPr>
          <a:xfrm>
            <a:off x="492380" y="3814492"/>
            <a:ext cx="6976590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합성곱은</a:t>
            </a:r>
            <a:r>
              <a:rPr lang="ko-KR" altLang="en-US" sz="1600" dirty="0">
                <a:latin typeface="+mn-ea"/>
              </a:rPr>
              <a:t> 이동하는 방향의 수와 형태에 따라 </a:t>
            </a:r>
            <a:r>
              <a:rPr lang="en-US" altLang="ko-KR" sz="1600" dirty="0">
                <a:latin typeface="+mn-ea"/>
              </a:rPr>
              <a:t>1D, 2D, 3D</a:t>
            </a:r>
            <a:r>
              <a:rPr lang="ko-KR" altLang="en-US" sz="1600" dirty="0">
                <a:latin typeface="+mn-ea"/>
              </a:rPr>
              <a:t>로 분류할 수 있음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040864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707519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1D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7948010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1D</a:t>
            </a:r>
            <a:r>
              <a:rPr lang="ko-KR" altLang="en-US" sz="1600" dirty="0" err="1">
                <a:latin typeface="+mn-ea"/>
              </a:rPr>
              <a:t>합성곱은</a:t>
            </a:r>
            <a:r>
              <a:rPr lang="ko-KR" altLang="en-US" sz="1600" dirty="0">
                <a:latin typeface="+mn-ea"/>
              </a:rPr>
              <a:t> 필터가 시간을 축으로 좌우로만 이동할 수 있는 </a:t>
            </a:r>
            <a:r>
              <a:rPr lang="ko-KR" altLang="en-US" sz="1600" dirty="0" err="1">
                <a:latin typeface="+mn-ea"/>
              </a:rPr>
              <a:t>합성곱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따라서 입력</a:t>
            </a:r>
            <a:r>
              <a:rPr lang="en-US" altLang="ko-KR" sz="1600" dirty="0">
                <a:latin typeface="+mn-ea"/>
              </a:rPr>
              <a:t>(w)</a:t>
            </a:r>
            <a:r>
              <a:rPr lang="ko-KR" altLang="en-US" sz="1600" dirty="0">
                <a:latin typeface="+mn-ea"/>
              </a:rPr>
              <a:t>과 필터</a:t>
            </a:r>
            <a:r>
              <a:rPr lang="en-US" altLang="ko-KR" sz="1600" dirty="0">
                <a:latin typeface="+mn-ea"/>
              </a:rPr>
              <a:t>(k)</a:t>
            </a:r>
            <a:r>
              <a:rPr lang="ko-KR" altLang="en-US" sz="1600" dirty="0">
                <a:latin typeface="+mn-ea"/>
              </a:rPr>
              <a:t>에 대한 출력은 </a:t>
            </a:r>
            <a:r>
              <a:rPr lang="en-US" altLang="ko-KR" sz="1600" dirty="0">
                <a:latin typeface="+mn-ea"/>
              </a:rPr>
              <a:t>W</a:t>
            </a:r>
            <a:r>
              <a:rPr lang="ko-KR" altLang="en-US" sz="1600" dirty="0">
                <a:latin typeface="+mn-ea"/>
              </a:rPr>
              <a:t>가 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예를 들어 입력이 </a:t>
            </a:r>
            <a:r>
              <a:rPr lang="en-US" altLang="ko-KR" sz="1600" dirty="0">
                <a:latin typeface="+mn-ea"/>
              </a:rPr>
              <a:t>[1, 1, 1, 1, 1]</a:t>
            </a:r>
            <a:r>
              <a:rPr lang="ko-KR" altLang="en-US" sz="1600" dirty="0">
                <a:latin typeface="+mn-ea"/>
              </a:rPr>
              <a:t>이고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필터가 </a:t>
            </a:r>
            <a:r>
              <a:rPr lang="en-US" altLang="ko-KR" sz="1600" dirty="0">
                <a:latin typeface="+mn-ea"/>
              </a:rPr>
              <a:t>[0.25, 0.5, 0.25]</a:t>
            </a:r>
            <a:r>
              <a:rPr lang="ko-KR" altLang="en-US" sz="1600" dirty="0">
                <a:latin typeface="+mn-ea"/>
              </a:rPr>
              <a:t>라면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출력은 </a:t>
            </a:r>
            <a:r>
              <a:rPr lang="en-US" altLang="ko-KR" sz="1600" dirty="0">
                <a:latin typeface="+mn-ea"/>
              </a:rPr>
              <a:t>[1, 1, 1]</a:t>
            </a:r>
            <a:r>
              <a:rPr lang="ko-KR" altLang="en-US" sz="1600" dirty="0">
                <a:latin typeface="+mn-ea"/>
              </a:rPr>
              <a:t>이 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다음과 같은 출력 형태는 </a:t>
            </a:r>
            <a:r>
              <a:rPr lang="en-US" altLang="ko-KR" sz="1600" dirty="0">
                <a:latin typeface="+mn-ea"/>
              </a:rPr>
              <a:t>1D</a:t>
            </a:r>
            <a:r>
              <a:rPr lang="ko-KR" altLang="en-US" sz="1600" dirty="0">
                <a:latin typeface="+mn-ea"/>
              </a:rPr>
              <a:t>의 배열이 되며</a:t>
            </a:r>
            <a:r>
              <a:rPr lang="en-US" altLang="ko-KR" sz="1600" dirty="0">
                <a:latin typeface="+mn-ea"/>
              </a:rPr>
              <a:t>,  </a:t>
            </a:r>
            <a:r>
              <a:rPr lang="ko-KR" altLang="en-US" sz="1600" dirty="0">
                <a:latin typeface="+mn-ea"/>
              </a:rPr>
              <a:t>그래프 곡선을 </a:t>
            </a:r>
            <a:r>
              <a:rPr lang="ko-KR" altLang="en-US" sz="1600" dirty="0" err="1">
                <a:latin typeface="+mn-ea"/>
              </a:rPr>
              <a:t>완하할</a:t>
            </a:r>
            <a:r>
              <a:rPr lang="ko-KR" altLang="en-US" sz="1600" dirty="0">
                <a:latin typeface="+mn-ea"/>
              </a:rPr>
              <a:t> 때 많이 사용됨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16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F2D2C38-8359-1AE5-EA40-650D06ED6652}"/>
              </a:ext>
            </a:extLst>
          </p:cNvPr>
          <p:cNvGrpSpPr/>
          <p:nvPr/>
        </p:nvGrpSpPr>
        <p:grpSpPr>
          <a:xfrm>
            <a:off x="1021080" y="3406140"/>
            <a:ext cx="3543300" cy="2156460"/>
            <a:chOff x="1021080" y="3406140"/>
            <a:chExt cx="3543300" cy="2156460"/>
          </a:xfrm>
        </p:grpSpPr>
        <p:cxnSp>
          <p:nvCxnSpPr>
            <p:cNvPr id="5" name="직선 화살표 연결선 4">
              <a:extLst>
                <a:ext uri="{FF2B5EF4-FFF2-40B4-BE49-F238E27FC236}">
                  <a16:creationId xmlns:a16="http://schemas.microsoft.com/office/drawing/2014/main" id="{865E9197-D229-BE4F-B69A-60DD5DEA32A8}"/>
                </a:ext>
              </a:extLst>
            </p:cNvPr>
            <p:cNvCxnSpPr/>
            <p:nvPr/>
          </p:nvCxnSpPr>
          <p:spPr>
            <a:xfrm flipV="1">
              <a:off x="1021080" y="3406140"/>
              <a:ext cx="0" cy="215646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F0E81795-AF51-C7C0-9A60-2EAEE386ABD3}"/>
                </a:ext>
              </a:extLst>
            </p:cNvPr>
            <p:cNvCxnSpPr>
              <a:cxnSpLocks/>
            </p:cNvCxnSpPr>
            <p:nvPr/>
          </p:nvCxnSpPr>
          <p:spPr>
            <a:xfrm>
              <a:off x="1021080" y="5562600"/>
              <a:ext cx="354330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62A6ED5-5E5B-8653-1CBD-ACFC4CACACEE}"/>
              </a:ext>
            </a:extLst>
          </p:cNvPr>
          <p:cNvGrpSpPr/>
          <p:nvPr/>
        </p:nvGrpSpPr>
        <p:grpSpPr>
          <a:xfrm>
            <a:off x="6217920" y="3406140"/>
            <a:ext cx="3543300" cy="2156460"/>
            <a:chOff x="4602480" y="3406140"/>
            <a:chExt cx="3543300" cy="2156460"/>
          </a:xfrm>
        </p:grpSpPr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DCBAFC72-4F06-0518-2FCE-B1AE888E3981}"/>
                </a:ext>
              </a:extLst>
            </p:cNvPr>
            <p:cNvCxnSpPr/>
            <p:nvPr/>
          </p:nvCxnSpPr>
          <p:spPr>
            <a:xfrm flipV="1">
              <a:off x="4602480" y="3406140"/>
              <a:ext cx="0" cy="215646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1D6429FE-E3E3-F726-F378-AC24E2E7E0B0}"/>
                </a:ext>
              </a:extLst>
            </p:cNvPr>
            <p:cNvCxnSpPr>
              <a:cxnSpLocks/>
            </p:cNvCxnSpPr>
            <p:nvPr/>
          </p:nvCxnSpPr>
          <p:spPr>
            <a:xfrm>
              <a:off x="4602480" y="5562600"/>
              <a:ext cx="354330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6C4EADA3-C4EF-1C70-9948-D3C378F22E1A}"/>
              </a:ext>
            </a:extLst>
          </p:cNvPr>
          <p:cNvGrpSpPr/>
          <p:nvPr/>
        </p:nvGrpSpPr>
        <p:grpSpPr>
          <a:xfrm>
            <a:off x="1394460" y="3438759"/>
            <a:ext cx="8279330" cy="2499399"/>
            <a:chOff x="1455420" y="3193286"/>
            <a:chExt cx="8279330" cy="2499399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1E855D6B-5378-3DF7-32CF-E4B960CF20A1}"/>
                </a:ext>
              </a:extLst>
            </p:cNvPr>
            <p:cNvGrpSpPr/>
            <p:nvPr/>
          </p:nvGrpSpPr>
          <p:grpSpPr>
            <a:xfrm>
              <a:off x="1455420" y="3901440"/>
              <a:ext cx="2796540" cy="1043940"/>
              <a:chOff x="1455420" y="3901440"/>
              <a:chExt cx="2796540" cy="1043940"/>
            </a:xfrm>
          </p:grpSpPr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D21018B9-53B7-CF98-475A-83319D311A41}"/>
                  </a:ext>
                </a:extLst>
              </p:cNvPr>
              <p:cNvCxnSpPr/>
              <p:nvPr/>
            </p:nvCxnSpPr>
            <p:spPr>
              <a:xfrm flipV="1">
                <a:off x="1455420" y="3954780"/>
                <a:ext cx="518160" cy="79248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487769F4-7BA6-BB4E-572A-FB5E82667EB7}"/>
                  </a:ext>
                </a:extLst>
              </p:cNvPr>
              <p:cNvCxnSpPr/>
              <p:nvPr/>
            </p:nvCxnSpPr>
            <p:spPr>
              <a:xfrm>
                <a:off x="1973580" y="3954780"/>
                <a:ext cx="220980" cy="403860"/>
              </a:xfrm>
              <a:prstGeom prst="line">
                <a:avLst/>
              </a:prstGeom>
              <a:ln w="28575">
                <a:solidFill>
                  <a:srgbClr val="FF440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BB9236F2-D527-AAC5-1B84-A1FE701B2324}"/>
                  </a:ext>
                </a:extLst>
              </p:cNvPr>
              <p:cNvCxnSpPr/>
              <p:nvPr/>
            </p:nvCxnSpPr>
            <p:spPr>
              <a:xfrm flipV="1">
                <a:off x="2194560" y="3901440"/>
                <a:ext cx="561910" cy="45720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1E2387EC-43D2-5ABB-F2F0-3424013B09F2}"/>
                  </a:ext>
                </a:extLst>
              </p:cNvPr>
              <p:cNvCxnSpPr/>
              <p:nvPr/>
            </p:nvCxnSpPr>
            <p:spPr>
              <a:xfrm>
                <a:off x="2756470" y="3901440"/>
                <a:ext cx="634430" cy="84582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07904129-4CF7-5E14-D3CE-7330034D826F}"/>
                  </a:ext>
                </a:extLst>
              </p:cNvPr>
              <p:cNvCxnSpPr/>
              <p:nvPr/>
            </p:nvCxnSpPr>
            <p:spPr>
              <a:xfrm flipV="1">
                <a:off x="3390900" y="4358640"/>
                <a:ext cx="426720" cy="38862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3E3A7B3A-8356-BE27-9F4E-280E657B4B59}"/>
                  </a:ext>
                </a:extLst>
              </p:cNvPr>
              <p:cNvCxnSpPr/>
              <p:nvPr/>
            </p:nvCxnSpPr>
            <p:spPr>
              <a:xfrm>
                <a:off x="3817620" y="4358640"/>
                <a:ext cx="434340" cy="58674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8A3D3027-D67F-D594-A844-BCA0E014D7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31820" y="3954780"/>
              <a:ext cx="407540" cy="46482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B84C54D-7F2F-49BA-CC53-51F1D0E4A8B8}"/>
                </a:ext>
              </a:extLst>
            </p:cNvPr>
            <p:cNvSpPr txBox="1"/>
            <p:nvPr/>
          </p:nvSpPr>
          <p:spPr>
            <a:xfrm>
              <a:off x="3444687" y="3747812"/>
              <a:ext cx="64312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/>
                <a:t>입력</a:t>
              </a:r>
              <a:r>
                <a:rPr lang="en-US" altLang="ko-KR" sz="1050" dirty="0"/>
                <a:t>(w)</a:t>
              </a:r>
              <a:endParaRPr lang="ko-KR" altLang="en-US" sz="1050" dirty="0"/>
            </a:p>
          </p:txBody>
        </p: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7197706F-D858-F477-22B5-F191C0ED5B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83080" y="4652010"/>
              <a:ext cx="47244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0C281758-C032-1385-5898-4B455C96C82F}"/>
                </a:ext>
              </a:extLst>
            </p:cNvPr>
            <p:cNvCxnSpPr/>
            <p:nvPr/>
          </p:nvCxnSpPr>
          <p:spPr>
            <a:xfrm>
              <a:off x="2415540" y="4652010"/>
              <a:ext cx="4953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7A6DC18-C6C3-5242-1F6B-F333D7AC324D}"/>
                </a:ext>
              </a:extLst>
            </p:cNvPr>
            <p:cNvSpPr txBox="1"/>
            <p:nvPr/>
          </p:nvSpPr>
          <p:spPr>
            <a:xfrm>
              <a:off x="2232660" y="4540292"/>
              <a:ext cx="25199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k</a:t>
              </a:r>
              <a:endParaRPr lang="ko-KR" altLang="en-US" sz="1050" dirty="0"/>
            </a:p>
          </p:txBody>
        </p: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F3F06FC7-0283-1DD3-314D-AC07D0043338}"/>
                </a:ext>
              </a:extLst>
            </p:cNvPr>
            <p:cNvCxnSpPr>
              <a:cxnSpLocks/>
            </p:cNvCxnSpPr>
            <p:nvPr/>
          </p:nvCxnSpPr>
          <p:spPr>
            <a:xfrm>
              <a:off x="2910840" y="4484370"/>
              <a:ext cx="0" cy="3098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20E1CC72-C0B1-775E-4184-DA03257E149B}"/>
                </a:ext>
              </a:extLst>
            </p:cNvPr>
            <p:cNvCxnSpPr>
              <a:cxnSpLocks/>
            </p:cNvCxnSpPr>
            <p:nvPr/>
          </p:nvCxnSpPr>
          <p:spPr>
            <a:xfrm>
              <a:off x="1783080" y="4512331"/>
              <a:ext cx="0" cy="3098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98A453A-4082-4CBA-2D70-F8D9B420BBA8}"/>
                </a:ext>
              </a:extLst>
            </p:cNvPr>
            <p:cNvSpPr txBox="1"/>
            <p:nvPr/>
          </p:nvSpPr>
          <p:spPr>
            <a:xfrm>
              <a:off x="1617309" y="4814612"/>
              <a:ext cx="147348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/>
                <a:t>필터가</a:t>
              </a:r>
              <a:r>
                <a:rPr lang="en-US" altLang="ko-KR" sz="1050" dirty="0"/>
                <a:t> </a:t>
              </a:r>
              <a:r>
                <a:rPr lang="ko-KR" altLang="en-US" sz="1050" dirty="0"/>
                <a:t>움직이는 방향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FC82DEE-45BB-4232-69A3-F619D9CB57F8}"/>
                </a:ext>
              </a:extLst>
            </p:cNvPr>
            <p:cNvSpPr txBox="1"/>
            <p:nvPr/>
          </p:nvSpPr>
          <p:spPr>
            <a:xfrm>
              <a:off x="1931497" y="3493896"/>
              <a:ext cx="84510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/>
                <a:t>필터</a:t>
              </a:r>
              <a:r>
                <a:rPr lang="en-US" altLang="ko-KR" sz="1050" dirty="0"/>
                <a:t>(k, k)</a:t>
              </a:r>
              <a:endParaRPr lang="ko-KR" altLang="en-US" sz="105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6193D0-6F89-4510-C76A-AB1C5473B47E}"/>
                </a:ext>
              </a:extLst>
            </p:cNvPr>
            <p:cNvSpPr txBox="1"/>
            <p:nvPr/>
          </p:nvSpPr>
          <p:spPr>
            <a:xfrm>
              <a:off x="4087812" y="5438769"/>
              <a:ext cx="441146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/>
                <a:t>시간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ADD5A96-E829-99AD-409B-513BAD249EE2}"/>
                </a:ext>
              </a:extLst>
            </p:cNvPr>
            <p:cNvSpPr txBox="1"/>
            <p:nvPr/>
          </p:nvSpPr>
          <p:spPr>
            <a:xfrm>
              <a:off x="9293604" y="5401391"/>
              <a:ext cx="441146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/>
                <a:t>시간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5DF3B4A-D14D-E95F-31AB-E1CD5F19FD72}"/>
                </a:ext>
              </a:extLst>
            </p:cNvPr>
            <p:cNvSpPr txBox="1"/>
            <p:nvPr/>
          </p:nvSpPr>
          <p:spPr>
            <a:xfrm>
              <a:off x="8787346" y="3193286"/>
              <a:ext cx="72683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/>
                <a:t>출력</a:t>
              </a:r>
              <a:r>
                <a:rPr lang="en-US" altLang="ko-KR" sz="1050" dirty="0"/>
                <a:t>(w)</a:t>
              </a:r>
              <a:endParaRPr lang="ko-KR" altLang="en-US" sz="1050" dirty="0"/>
            </a:p>
          </p:txBody>
        </p:sp>
      </p:grp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235668E8-41AA-C518-B571-AD211D6495A4}"/>
              </a:ext>
            </a:extLst>
          </p:cNvPr>
          <p:cNvCxnSpPr>
            <a:cxnSpLocks/>
            <a:endCxn id="37" idx="0"/>
          </p:cNvCxnSpPr>
          <p:nvPr/>
        </p:nvCxnSpPr>
        <p:spPr>
          <a:xfrm flipH="1">
            <a:off x="2297696" y="3993285"/>
            <a:ext cx="20556" cy="7924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자유형: 도형 50">
            <a:extLst>
              <a:ext uri="{FF2B5EF4-FFF2-40B4-BE49-F238E27FC236}">
                <a16:creationId xmlns:a16="http://schemas.microsoft.com/office/drawing/2014/main" id="{E8168C77-AD6D-D17C-2C6B-72DC25A81A28}"/>
              </a:ext>
            </a:extLst>
          </p:cNvPr>
          <p:cNvSpPr/>
          <p:nvPr/>
        </p:nvSpPr>
        <p:spPr>
          <a:xfrm>
            <a:off x="6355080" y="3649980"/>
            <a:ext cx="3147060" cy="1424940"/>
          </a:xfrm>
          <a:custGeom>
            <a:avLst/>
            <a:gdLst>
              <a:gd name="connsiteX0" fmla="*/ 0 w 3147060"/>
              <a:gd name="connsiteY0" fmla="*/ 1424940 h 1424940"/>
              <a:gd name="connsiteX1" fmla="*/ 15240 w 3147060"/>
              <a:gd name="connsiteY1" fmla="*/ 1379220 h 1424940"/>
              <a:gd name="connsiteX2" fmla="*/ 99060 w 3147060"/>
              <a:gd name="connsiteY2" fmla="*/ 1165860 h 1424940"/>
              <a:gd name="connsiteX3" fmla="*/ 114300 w 3147060"/>
              <a:gd name="connsiteY3" fmla="*/ 1082040 h 1424940"/>
              <a:gd name="connsiteX4" fmla="*/ 137160 w 3147060"/>
              <a:gd name="connsiteY4" fmla="*/ 937260 h 1424940"/>
              <a:gd name="connsiteX5" fmla="*/ 175260 w 3147060"/>
              <a:gd name="connsiteY5" fmla="*/ 861060 h 1424940"/>
              <a:gd name="connsiteX6" fmla="*/ 190500 w 3147060"/>
              <a:gd name="connsiteY6" fmla="*/ 800100 h 1424940"/>
              <a:gd name="connsiteX7" fmla="*/ 213360 w 3147060"/>
              <a:gd name="connsiteY7" fmla="*/ 723900 h 1424940"/>
              <a:gd name="connsiteX8" fmla="*/ 228600 w 3147060"/>
              <a:gd name="connsiteY8" fmla="*/ 617220 h 1424940"/>
              <a:gd name="connsiteX9" fmla="*/ 243840 w 3147060"/>
              <a:gd name="connsiteY9" fmla="*/ 563880 h 1424940"/>
              <a:gd name="connsiteX10" fmla="*/ 259080 w 3147060"/>
              <a:gd name="connsiteY10" fmla="*/ 502920 h 1424940"/>
              <a:gd name="connsiteX11" fmla="*/ 274320 w 3147060"/>
              <a:gd name="connsiteY11" fmla="*/ 457200 h 1424940"/>
              <a:gd name="connsiteX12" fmla="*/ 312420 w 3147060"/>
              <a:gd name="connsiteY12" fmla="*/ 335280 h 1424940"/>
              <a:gd name="connsiteX13" fmla="*/ 358140 w 3147060"/>
              <a:gd name="connsiteY13" fmla="*/ 266700 h 1424940"/>
              <a:gd name="connsiteX14" fmla="*/ 403860 w 3147060"/>
              <a:gd name="connsiteY14" fmla="*/ 251460 h 1424940"/>
              <a:gd name="connsiteX15" fmla="*/ 518160 w 3147060"/>
              <a:gd name="connsiteY15" fmla="*/ 266700 h 1424940"/>
              <a:gd name="connsiteX16" fmla="*/ 571500 w 3147060"/>
              <a:gd name="connsiteY16" fmla="*/ 320040 h 1424940"/>
              <a:gd name="connsiteX17" fmla="*/ 670560 w 3147060"/>
              <a:gd name="connsiteY17" fmla="*/ 449580 h 1424940"/>
              <a:gd name="connsiteX18" fmla="*/ 685800 w 3147060"/>
              <a:gd name="connsiteY18" fmla="*/ 487680 h 1424940"/>
              <a:gd name="connsiteX19" fmla="*/ 701040 w 3147060"/>
              <a:gd name="connsiteY19" fmla="*/ 586740 h 1424940"/>
              <a:gd name="connsiteX20" fmla="*/ 708660 w 3147060"/>
              <a:gd name="connsiteY20" fmla="*/ 609600 h 1424940"/>
              <a:gd name="connsiteX21" fmla="*/ 731520 w 3147060"/>
              <a:gd name="connsiteY21" fmla="*/ 662940 h 1424940"/>
              <a:gd name="connsiteX22" fmla="*/ 754380 w 3147060"/>
              <a:gd name="connsiteY22" fmla="*/ 685800 h 1424940"/>
              <a:gd name="connsiteX23" fmla="*/ 815340 w 3147060"/>
              <a:gd name="connsiteY23" fmla="*/ 701040 h 1424940"/>
              <a:gd name="connsiteX24" fmla="*/ 944880 w 3147060"/>
              <a:gd name="connsiteY24" fmla="*/ 685800 h 1424940"/>
              <a:gd name="connsiteX25" fmla="*/ 975360 w 3147060"/>
              <a:gd name="connsiteY25" fmla="*/ 678180 h 1424940"/>
              <a:gd name="connsiteX26" fmla="*/ 1021080 w 3147060"/>
              <a:gd name="connsiteY26" fmla="*/ 647700 h 1424940"/>
              <a:gd name="connsiteX27" fmla="*/ 1051560 w 3147060"/>
              <a:gd name="connsiteY27" fmla="*/ 632460 h 1424940"/>
              <a:gd name="connsiteX28" fmla="*/ 1074420 w 3147060"/>
              <a:gd name="connsiteY28" fmla="*/ 609600 h 1424940"/>
              <a:gd name="connsiteX29" fmla="*/ 1097280 w 3147060"/>
              <a:gd name="connsiteY29" fmla="*/ 594360 h 1424940"/>
              <a:gd name="connsiteX30" fmla="*/ 1158240 w 3147060"/>
              <a:gd name="connsiteY30" fmla="*/ 510540 h 1424940"/>
              <a:gd name="connsiteX31" fmla="*/ 1181100 w 3147060"/>
              <a:gd name="connsiteY31" fmla="*/ 480060 h 1424940"/>
              <a:gd name="connsiteX32" fmla="*/ 1219200 w 3147060"/>
              <a:gd name="connsiteY32" fmla="*/ 419100 h 1424940"/>
              <a:gd name="connsiteX33" fmla="*/ 1242060 w 3147060"/>
              <a:gd name="connsiteY33" fmla="*/ 381000 h 1424940"/>
              <a:gd name="connsiteX34" fmla="*/ 1295400 w 3147060"/>
              <a:gd name="connsiteY34" fmla="*/ 304800 h 1424940"/>
              <a:gd name="connsiteX35" fmla="*/ 1363980 w 3147060"/>
              <a:gd name="connsiteY35" fmla="*/ 182880 h 1424940"/>
              <a:gd name="connsiteX36" fmla="*/ 1432560 w 3147060"/>
              <a:gd name="connsiteY36" fmla="*/ 76200 h 1424940"/>
              <a:gd name="connsiteX37" fmla="*/ 1463040 w 3147060"/>
              <a:gd name="connsiteY37" fmla="*/ 38100 h 1424940"/>
              <a:gd name="connsiteX38" fmla="*/ 1485900 w 3147060"/>
              <a:gd name="connsiteY38" fmla="*/ 22860 h 1424940"/>
              <a:gd name="connsiteX39" fmla="*/ 1562100 w 3147060"/>
              <a:gd name="connsiteY39" fmla="*/ 0 h 1424940"/>
              <a:gd name="connsiteX40" fmla="*/ 1623060 w 3147060"/>
              <a:gd name="connsiteY40" fmla="*/ 7620 h 1424940"/>
              <a:gd name="connsiteX41" fmla="*/ 1729740 w 3147060"/>
              <a:gd name="connsiteY41" fmla="*/ 60960 h 1424940"/>
              <a:gd name="connsiteX42" fmla="*/ 1752600 w 3147060"/>
              <a:gd name="connsiteY42" fmla="*/ 91440 h 1424940"/>
              <a:gd name="connsiteX43" fmla="*/ 1790700 w 3147060"/>
              <a:gd name="connsiteY43" fmla="*/ 129540 h 1424940"/>
              <a:gd name="connsiteX44" fmla="*/ 1836420 w 3147060"/>
              <a:gd name="connsiteY44" fmla="*/ 198120 h 1424940"/>
              <a:gd name="connsiteX45" fmla="*/ 1859280 w 3147060"/>
              <a:gd name="connsiteY45" fmla="*/ 228600 h 1424940"/>
              <a:gd name="connsiteX46" fmla="*/ 1874520 w 3147060"/>
              <a:gd name="connsiteY46" fmla="*/ 266700 h 1424940"/>
              <a:gd name="connsiteX47" fmla="*/ 1935480 w 3147060"/>
              <a:gd name="connsiteY47" fmla="*/ 350520 h 1424940"/>
              <a:gd name="connsiteX48" fmla="*/ 1965960 w 3147060"/>
              <a:gd name="connsiteY48" fmla="*/ 419100 h 1424940"/>
              <a:gd name="connsiteX49" fmla="*/ 1981200 w 3147060"/>
              <a:gd name="connsiteY49" fmla="*/ 472440 h 1424940"/>
              <a:gd name="connsiteX50" fmla="*/ 1996440 w 3147060"/>
              <a:gd name="connsiteY50" fmla="*/ 502920 h 1424940"/>
              <a:gd name="connsiteX51" fmla="*/ 2011680 w 3147060"/>
              <a:gd name="connsiteY51" fmla="*/ 541020 h 1424940"/>
              <a:gd name="connsiteX52" fmla="*/ 2042160 w 3147060"/>
              <a:gd name="connsiteY52" fmla="*/ 617220 h 1424940"/>
              <a:gd name="connsiteX53" fmla="*/ 2049780 w 3147060"/>
              <a:gd name="connsiteY53" fmla="*/ 662940 h 1424940"/>
              <a:gd name="connsiteX54" fmla="*/ 2065020 w 3147060"/>
              <a:gd name="connsiteY54" fmla="*/ 716280 h 1424940"/>
              <a:gd name="connsiteX55" fmla="*/ 2072640 w 3147060"/>
              <a:gd name="connsiteY55" fmla="*/ 739140 h 1424940"/>
              <a:gd name="connsiteX56" fmla="*/ 2087880 w 3147060"/>
              <a:gd name="connsiteY56" fmla="*/ 769620 h 1424940"/>
              <a:gd name="connsiteX57" fmla="*/ 2110740 w 3147060"/>
              <a:gd name="connsiteY57" fmla="*/ 830580 h 1424940"/>
              <a:gd name="connsiteX58" fmla="*/ 2118360 w 3147060"/>
              <a:gd name="connsiteY58" fmla="*/ 883920 h 1424940"/>
              <a:gd name="connsiteX59" fmla="*/ 2148840 w 3147060"/>
              <a:gd name="connsiteY59" fmla="*/ 975360 h 1424940"/>
              <a:gd name="connsiteX60" fmla="*/ 2164080 w 3147060"/>
              <a:gd name="connsiteY60" fmla="*/ 1059180 h 1424940"/>
              <a:gd name="connsiteX61" fmla="*/ 2179320 w 3147060"/>
              <a:gd name="connsiteY61" fmla="*/ 1089660 h 1424940"/>
              <a:gd name="connsiteX62" fmla="*/ 2217420 w 3147060"/>
              <a:gd name="connsiteY62" fmla="*/ 1173480 h 1424940"/>
              <a:gd name="connsiteX63" fmla="*/ 2240280 w 3147060"/>
              <a:gd name="connsiteY63" fmla="*/ 1211580 h 1424940"/>
              <a:gd name="connsiteX64" fmla="*/ 2270760 w 3147060"/>
              <a:gd name="connsiteY64" fmla="*/ 1303020 h 1424940"/>
              <a:gd name="connsiteX65" fmla="*/ 2286000 w 3147060"/>
              <a:gd name="connsiteY65" fmla="*/ 1325880 h 1424940"/>
              <a:gd name="connsiteX66" fmla="*/ 2293620 w 3147060"/>
              <a:gd name="connsiteY66" fmla="*/ 1348740 h 1424940"/>
              <a:gd name="connsiteX67" fmla="*/ 2339340 w 3147060"/>
              <a:gd name="connsiteY67" fmla="*/ 1363980 h 1424940"/>
              <a:gd name="connsiteX68" fmla="*/ 2438400 w 3147060"/>
              <a:gd name="connsiteY68" fmla="*/ 1333500 h 1424940"/>
              <a:gd name="connsiteX69" fmla="*/ 2468880 w 3147060"/>
              <a:gd name="connsiteY69" fmla="*/ 1310640 h 1424940"/>
              <a:gd name="connsiteX70" fmla="*/ 2491740 w 3147060"/>
              <a:gd name="connsiteY70" fmla="*/ 1280160 h 1424940"/>
              <a:gd name="connsiteX71" fmla="*/ 2514600 w 3147060"/>
              <a:gd name="connsiteY71" fmla="*/ 1226820 h 1424940"/>
              <a:gd name="connsiteX72" fmla="*/ 2529840 w 3147060"/>
              <a:gd name="connsiteY72" fmla="*/ 1173480 h 1424940"/>
              <a:gd name="connsiteX73" fmla="*/ 2537460 w 3147060"/>
              <a:gd name="connsiteY73" fmla="*/ 1127760 h 1424940"/>
              <a:gd name="connsiteX74" fmla="*/ 2552700 w 3147060"/>
              <a:gd name="connsiteY74" fmla="*/ 1066800 h 1424940"/>
              <a:gd name="connsiteX75" fmla="*/ 2590800 w 3147060"/>
              <a:gd name="connsiteY75" fmla="*/ 960120 h 1424940"/>
              <a:gd name="connsiteX76" fmla="*/ 2613660 w 3147060"/>
              <a:gd name="connsiteY76" fmla="*/ 922020 h 1424940"/>
              <a:gd name="connsiteX77" fmla="*/ 2628900 w 3147060"/>
              <a:gd name="connsiteY77" fmla="*/ 899160 h 1424940"/>
              <a:gd name="connsiteX78" fmla="*/ 2651760 w 3147060"/>
              <a:gd name="connsiteY78" fmla="*/ 883920 h 1424940"/>
              <a:gd name="connsiteX79" fmla="*/ 2758440 w 3147060"/>
              <a:gd name="connsiteY79" fmla="*/ 914400 h 1424940"/>
              <a:gd name="connsiteX80" fmla="*/ 2827020 w 3147060"/>
              <a:gd name="connsiteY80" fmla="*/ 967740 h 1424940"/>
              <a:gd name="connsiteX81" fmla="*/ 2849880 w 3147060"/>
              <a:gd name="connsiteY81" fmla="*/ 982980 h 1424940"/>
              <a:gd name="connsiteX82" fmla="*/ 2895600 w 3147060"/>
              <a:gd name="connsiteY82" fmla="*/ 1043940 h 1424940"/>
              <a:gd name="connsiteX83" fmla="*/ 2933700 w 3147060"/>
              <a:gd name="connsiteY83" fmla="*/ 1097280 h 1424940"/>
              <a:gd name="connsiteX84" fmla="*/ 3002280 w 3147060"/>
              <a:gd name="connsiteY84" fmla="*/ 1165860 h 1424940"/>
              <a:gd name="connsiteX85" fmla="*/ 3025140 w 3147060"/>
              <a:gd name="connsiteY85" fmla="*/ 1196340 h 1424940"/>
              <a:gd name="connsiteX86" fmla="*/ 3040380 w 3147060"/>
              <a:gd name="connsiteY86" fmla="*/ 1226820 h 1424940"/>
              <a:gd name="connsiteX87" fmla="*/ 3086100 w 3147060"/>
              <a:gd name="connsiteY87" fmla="*/ 1280160 h 1424940"/>
              <a:gd name="connsiteX88" fmla="*/ 3108960 w 3147060"/>
              <a:gd name="connsiteY88" fmla="*/ 1303020 h 1424940"/>
              <a:gd name="connsiteX89" fmla="*/ 3124200 w 3147060"/>
              <a:gd name="connsiteY89" fmla="*/ 1325880 h 1424940"/>
              <a:gd name="connsiteX90" fmla="*/ 3147060 w 3147060"/>
              <a:gd name="connsiteY90" fmla="*/ 1341120 h 142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3147060" h="1424940">
                <a:moveTo>
                  <a:pt x="0" y="1424940"/>
                </a:moveTo>
                <a:cubicBezTo>
                  <a:pt x="5080" y="1409700"/>
                  <a:pt x="9061" y="1394049"/>
                  <a:pt x="15240" y="1379220"/>
                </a:cubicBezTo>
                <a:cubicBezTo>
                  <a:pt x="59121" y="1273904"/>
                  <a:pt x="76584" y="1260260"/>
                  <a:pt x="99060" y="1165860"/>
                </a:cubicBezTo>
                <a:cubicBezTo>
                  <a:pt x="105638" y="1138234"/>
                  <a:pt x="110087" y="1110124"/>
                  <a:pt x="114300" y="1082040"/>
                </a:cubicBezTo>
                <a:cubicBezTo>
                  <a:pt x="121335" y="1035141"/>
                  <a:pt x="121290" y="982604"/>
                  <a:pt x="137160" y="937260"/>
                </a:cubicBezTo>
                <a:cubicBezTo>
                  <a:pt x="146541" y="910456"/>
                  <a:pt x="164967" y="887527"/>
                  <a:pt x="175260" y="861060"/>
                </a:cubicBezTo>
                <a:cubicBezTo>
                  <a:pt x="182852" y="841539"/>
                  <a:pt x="184894" y="820281"/>
                  <a:pt x="190500" y="800100"/>
                </a:cubicBezTo>
                <a:cubicBezTo>
                  <a:pt x="197597" y="774549"/>
                  <a:pt x="206928" y="749627"/>
                  <a:pt x="213360" y="723900"/>
                </a:cubicBezTo>
                <a:cubicBezTo>
                  <a:pt x="223958" y="681507"/>
                  <a:pt x="219578" y="662328"/>
                  <a:pt x="228600" y="617220"/>
                </a:cubicBezTo>
                <a:cubicBezTo>
                  <a:pt x="232226" y="599088"/>
                  <a:pt x="239075" y="581747"/>
                  <a:pt x="243840" y="563880"/>
                </a:cubicBezTo>
                <a:cubicBezTo>
                  <a:pt x="249237" y="543642"/>
                  <a:pt x="253326" y="523059"/>
                  <a:pt x="259080" y="502920"/>
                </a:cubicBezTo>
                <a:cubicBezTo>
                  <a:pt x="263493" y="487474"/>
                  <a:pt x="269907" y="472646"/>
                  <a:pt x="274320" y="457200"/>
                </a:cubicBezTo>
                <a:cubicBezTo>
                  <a:pt x="291577" y="396801"/>
                  <a:pt x="285570" y="393456"/>
                  <a:pt x="312420" y="335280"/>
                </a:cubicBezTo>
                <a:cubicBezTo>
                  <a:pt x="315562" y="328473"/>
                  <a:pt x="348905" y="272857"/>
                  <a:pt x="358140" y="266700"/>
                </a:cubicBezTo>
                <a:cubicBezTo>
                  <a:pt x="371506" y="257789"/>
                  <a:pt x="388620" y="256540"/>
                  <a:pt x="403860" y="251460"/>
                </a:cubicBezTo>
                <a:cubicBezTo>
                  <a:pt x="406944" y="251717"/>
                  <a:pt x="491589" y="251517"/>
                  <a:pt x="518160" y="266700"/>
                </a:cubicBezTo>
                <a:cubicBezTo>
                  <a:pt x="552535" y="286343"/>
                  <a:pt x="547285" y="290237"/>
                  <a:pt x="571500" y="320040"/>
                </a:cubicBezTo>
                <a:cubicBezTo>
                  <a:pt x="610375" y="367886"/>
                  <a:pt x="644759" y="397978"/>
                  <a:pt x="670560" y="449580"/>
                </a:cubicBezTo>
                <a:cubicBezTo>
                  <a:pt x="676677" y="461814"/>
                  <a:pt x="680720" y="474980"/>
                  <a:pt x="685800" y="487680"/>
                </a:cubicBezTo>
                <a:cubicBezTo>
                  <a:pt x="690427" y="524695"/>
                  <a:pt x="692313" y="551832"/>
                  <a:pt x="701040" y="586740"/>
                </a:cubicBezTo>
                <a:cubicBezTo>
                  <a:pt x="702988" y="594532"/>
                  <a:pt x="706453" y="601877"/>
                  <a:pt x="708660" y="609600"/>
                </a:cubicBezTo>
                <a:cubicBezTo>
                  <a:pt x="717501" y="640543"/>
                  <a:pt x="711346" y="638731"/>
                  <a:pt x="731520" y="662940"/>
                </a:cubicBezTo>
                <a:cubicBezTo>
                  <a:pt x="738419" y="671219"/>
                  <a:pt x="744570" y="681341"/>
                  <a:pt x="754380" y="685800"/>
                </a:cubicBezTo>
                <a:cubicBezTo>
                  <a:pt x="773448" y="694467"/>
                  <a:pt x="795020" y="695960"/>
                  <a:pt x="815340" y="701040"/>
                </a:cubicBezTo>
                <a:cubicBezTo>
                  <a:pt x="858520" y="695960"/>
                  <a:pt x="901839" y="691949"/>
                  <a:pt x="944880" y="685800"/>
                </a:cubicBezTo>
                <a:cubicBezTo>
                  <a:pt x="955247" y="684319"/>
                  <a:pt x="965993" y="682864"/>
                  <a:pt x="975360" y="678180"/>
                </a:cubicBezTo>
                <a:cubicBezTo>
                  <a:pt x="991743" y="669989"/>
                  <a:pt x="1005374" y="657124"/>
                  <a:pt x="1021080" y="647700"/>
                </a:cubicBezTo>
                <a:cubicBezTo>
                  <a:pt x="1030820" y="641856"/>
                  <a:pt x="1042317" y="639062"/>
                  <a:pt x="1051560" y="632460"/>
                </a:cubicBezTo>
                <a:cubicBezTo>
                  <a:pt x="1060329" y="626196"/>
                  <a:pt x="1066141" y="616499"/>
                  <a:pt x="1074420" y="609600"/>
                </a:cubicBezTo>
                <a:cubicBezTo>
                  <a:pt x="1081455" y="603737"/>
                  <a:pt x="1089660" y="599440"/>
                  <a:pt x="1097280" y="594360"/>
                </a:cubicBezTo>
                <a:cubicBezTo>
                  <a:pt x="1126609" y="550366"/>
                  <a:pt x="1107025" y="578826"/>
                  <a:pt x="1158240" y="510540"/>
                </a:cubicBezTo>
                <a:cubicBezTo>
                  <a:pt x="1165860" y="500380"/>
                  <a:pt x="1175420" y="491419"/>
                  <a:pt x="1181100" y="480060"/>
                </a:cubicBezTo>
                <a:cubicBezTo>
                  <a:pt x="1210867" y="420526"/>
                  <a:pt x="1179633" y="478451"/>
                  <a:pt x="1219200" y="419100"/>
                </a:cubicBezTo>
                <a:cubicBezTo>
                  <a:pt x="1227415" y="406777"/>
                  <a:pt x="1233567" y="393133"/>
                  <a:pt x="1242060" y="381000"/>
                </a:cubicBezTo>
                <a:cubicBezTo>
                  <a:pt x="1281682" y="324397"/>
                  <a:pt x="1264273" y="363164"/>
                  <a:pt x="1295400" y="304800"/>
                </a:cubicBezTo>
                <a:cubicBezTo>
                  <a:pt x="1400677" y="107406"/>
                  <a:pt x="1279703" y="319830"/>
                  <a:pt x="1363980" y="182880"/>
                </a:cubicBezTo>
                <a:cubicBezTo>
                  <a:pt x="1412298" y="104364"/>
                  <a:pt x="1375091" y="152825"/>
                  <a:pt x="1432560" y="76200"/>
                </a:cubicBezTo>
                <a:cubicBezTo>
                  <a:pt x="1442318" y="63189"/>
                  <a:pt x="1451540" y="49600"/>
                  <a:pt x="1463040" y="38100"/>
                </a:cubicBezTo>
                <a:cubicBezTo>
                  <a:pt x="1469516" y="31624"/>
                  <a:pt x="1477709" y="26956"/>
                  <a:pt x="1485900" y="22860"/>
                </a:cubicBezTo>
                <a:cubicBezTo>
                  <a:pt x="1519317" y="6152"/>
                  <a:pt x="1526408" y="7138"/>
                  <a:pt x="1562100" y="0"/>
                </a:cubicBezTo>
                <a:cubicBezTo>
                  <a:pt x="1582420" y="2540"/>
                  <a:pt x="1603273" y="2344"/>
                  <a:pt x="1623060" y="7620"/>
                </a:cubicBezTo>
                <a:cubicBezTo>
                  <a:pt x="1656886" y="16640"/>
                  <a:pt x="1700188" y="44073"/>
                  <a:pt x="1729740" y="60960"/>
                </a:cubicBezTo>
                <a:cubicBezTo>
                  <a:pt x="1737360" y="71120"/>
                  <a:pt x="1744163" y="81948"/>
                  <a:pt x="1752600" y="91440"/>
                </a:cubicBezTo>
                <a:cubicBezTo>
                  <a:pt x="1764532" y="104864"/>
                  <a:pt x="1779604" y="115417"/>
                  <a:pt x="1790700" y="129540"/>
                </a:cubicBezTo>
                <a:cubicBezTo>
                  <a:pt x="1807674" y="151144"/>
                  <a:pt x="1820781" y="175531"/>
                  <a:pt x="1836420" y="198120"/>
                </a:cubicBezTo>
                <a:cubicBezTo>
                  <a:pt x="1843649" y="208562"/>
                  <a:pt x="1853112" y="217498"/>
                  <a:pt x="1859280" y="228600"/>
                </a:cubicBezTo>
                <a:cubicBezTo>
                  <a:pt x="1865923" y="240557"/>
                  <a:pt x="1867483" y="254971"/>
                  <a:pt x="1874520" y="266700"/>
                </a:cubicBezTo>
                <a:cubicBezTo>
                  <a:pt x="1890083" y="292638"/>
                  <a:pt x="1925664" y="321072"/>
                  <a:pt x="1935480" y="350520"/>
                </a:cubicBezTo>
                <a:cubicBezTo>
                  <a:pt x="1953616" y="404928"/>
                  <a:pt x="1941809" y="382874"/>
                  <a:pt x="1965960" y="419100"/>
                </a:cubicBezTo>
                <a:cubicBezTo>
                  <a:pt x="1969827" y="434567"/>
                  <a:pt x="1974641" y="457136"/>
                  <a:pt x="1981200" y="472440"/>
                </a:cubicBezTo>
                <a:cubicBezTo>
                  <a:pt x="1985675" y="482881"/>
                  <a:pt x="1991827" y="492540"/>
                  <a:pt x="1996440" y="502920"/>
                </a:cubicBezTo>
                <a:cubicBezTo>
                  <a:pt x="2001995" y="515419"/>
                  <a:pt x="2006125" y="528521"/>
                  <a:pt x="2011680" y="541020"/>
                </a:cubicBezTo>
                <a:cubicBezTo>
                  <a:pt x="2029698" y="581561"/>
                  <a:pt x="2029559" y="566815"/>
                  <a:pt x="2042160" y="617220"/>
                </a:cubicBezTo>
                <a:cubicBezTo>
                  <a:pt x="2045907" y="632209"/>
                  <a:pt x="2046306" y="647885"/>
                  <a:pt x="2049780" y="662940"/>
                </a:cubicBezTo>
                <a:cubicBezTo>
                  <a:pt x="2053938" y="680958"/>
                  <a:pt x="2059707" y="698568"/>
                  <a:pt x="2065020" y="716280"/>
                </a:cubicBezTo>
                <a:cubicBezTo>
                  <a:pt x="2067328" y="723973"/>
                  <a:pt x="2069476" y="731757"/>
                  <a:pt x="2072640" y="739140"/>
                </a:cubicBezTo>
                <a:cubicBezTo>
                  <a:pt x="2077115" y="749581"/>
                  <a:pt x="2083892" y="758984"/>
                  <a:pt x="2087880" y="769620"/>
                </a:cubicBezTo>
                <a:cubicBezTo>
                  <a:pt x="2119005" y="852620"/>
                  <a:pt x="2068310" y="745720"/>
                  <a:pt x="2110740" y="830580"/>
                </a:cubicBezTo>
                <a:cubicBezTo>
                  <a:pt x="2113280" y="848360"/>
                  <a:pt x="2114597" y="866358"/>
                  <a:pt x="2118360" y="883920"/>
                </a:cubicBezTo>
                <a:cubicBezTo>
                  <a:pt x="2127128" y="924838"/>
                  <a:pt x="2134299" y="939008"/>
                  <a:pt x="2148840" y="975360"/>
                </a:cubicBezTo>
                <a:cubicBezTo>
                  <a:pt x="2150119" y="983036"/>
                  <a:pt x="2160530" y="1048530"/>
                  <a:pt x="2164080" y="1059180"/>
                </a:cubicBezTo>
                <a:cubicBezTo>
                  <a:pt x="2167672" y="1069956"/>
                  <a:pt x="2174707" y="1079280"/>
                  <a:pt x="2179320" y="1089660"/>
                </a:cubicBezTo>
                <a:cubicBezTo>
                  <a:pt x="2204524" y="1146369"/>
                  <a:pt x="2183914" y="1112052"/>
                  <a:pt x="2217420" y="1173480"/>
                </a:cubicBezTo>
                <a:cubicBezTo>
                  <a:pt x="2224512" y="1186482"/>
                  <a:pt x="2234641" y="1197885"/>
                  <a:pt x="2240280" y="1211580"/>
                </a:cubicBezTo>
                <a:cubicBezTo>
                  <a:pt x="2252513" y="1241289"/>
                  <a:pt x="2252938" y="1276287"/>
                  <a:pt x="2270760" y="1303020"/>
                </a:cubicBezTo>
                <a:cubicBezTo>
                  <a:pt x="2275840" y="1310640"/>
                  <a:pt x="2281904" y="1317689"/>
                  <a:pt x="2286000" y="1325880"/>
                </a:cubicBezTo>
                <a:cubicBezTo>
                  <a:pt x="2289592" y="1333064"/>
                  <a:pt x="2287084" y="1344071"/>
                  <a:pt x="2293620" y="1348740"/>
                </a:cubicBezTo>
                <a:cubicBezTo>
                  <a:pt x="2306692" y="1358077"/>
                  <a:pt x="2339340" y="1363980"/>
                  <a:pt x="2339340" y="1363980"/>
                </a:cubicBezTo>
                <a:cubicBezTo>
                  <a:pt x="2395301" y="1355986"/>
                  <a:pt x="2390131" y="1362461"/>
                  <a:pt x="2438400" y="1333500"/>
                </a:cubicBezTo>
                <a:cubicBezTo>
                  <a:pt x="2449290" y="1326966"/>
                  <a:pt x="2459900" y="1319620"/>
                  <a:pt x="2468880" y="1310640"/>
                </a:cubicBezTo>
                <a:cubicBezTo>
                  <a:pt x="2477860" y="1301660"/>
                  <a:pt x="2485009" y="1290930"/>
                  <a:pt x="2491740" y="1280160"/>
                </a:cubicBezTo>
                <a:cubicBezTo>
                  <a:pt x="2503177" y="1261861"/>
                  <a:pt x="2508617" y="1246763"/>
                  <a:pt x="2514600" y="1226820"/>
                </a:cubicBezTo>
                <a:cubicBezTo>
                  <a:pt x="2519913" y="1209108"/>
                  <a:pt x="2525682" y="1191498"/>
                  <a:pt x="2529840" y="1173480"/>
                </a:cubicBezTo>
                <a:cubicBezTo>
                  <a:pt x="2533314" y="1158425"/>
                  <a:pt x="2534223" y="1142867"/>
                  <a:pt x="2537460" y="1127760"/>
                </a:cubicBezTo>
                <a:cubicBezTo>
                  <a:pt x="2541849" y="1107280"/>
                  <a:pt x="2547303" y="1087038"/>
                  <a:pt x="2552700" y="1066800"/>
                </a:cubicBezTo>
                <a:cubicBezTo>
                  <a:pt x="2564829" y="1021315"/>
                  <a:pt x="2569469" y="1002781"/>
                  <a:pt x="2590800" y="960120"/>
                </a:cubicBezTo>
                <a:cubicBezTo>
                  <a:pt x="2597424" y="946873"/>
                  <a:pt x="2605810" y="934579"/>
                  <a:pt x="2613660" y="922020"/>
                </a:cubicBezTo>
                <a:cubicBezTo>
                  <a:pt x="2618514" y="914254"/>
                  <a:pt x="2622424" y="905636"/>
                  <a:pt x="2628900" y="899160"/>
                </a:cubicBezTo>
                <a:cubicBezTo>
                  <a:pt x="2635376" y="892684"/>
                  <a:pt x="2644140" y="889000"/>
                  <a:pt x="2651760" y="883920"/>
                </a:cubicBezTo>
                <a:cubicBezTo>
                  <a:pt x="2674541" y="888982"/>
                  <a:pt x="2733148" y="898141"/>
                  <a:pt x="2758440" y="914400"/>
                </a:cubicBezTo>
                <a:cubicBezTo>
                  <a:pt x="2782801" y="930061"/>
                  <a:pt x="2802923" y="951676"/>
                  <a:pt x="2827020" y="967740"/>
                </a:cubicBezTo>
                <a:cubicBezTo>
                  <a:pt x="2834640" y="972820"/>
                  <a:pt x="2843754" y="976173"/>
                  <a:pt x="2849880" y="982980"/>
                </a:cubicBezTo>
                <a:cubicBezTo>
                  <a:pt x="2866872" y="1001860"/>
                  <a:pt x="2880579" y="1023457"/>
                  <a:pt x="2895600" y="1043940"/>
                </a:cubicBezTo>
                <a:cubicBezTo>
                  <a:pt x="2908521" y="1061560"/>
                  <a:pt x="2918250" y="1081830"/>
                  <a:pt x="2933700" y="1097280"/>
                </a:cubicBezTo>
                <a:cubicBezTo>
                  <a:pt x="2956560" y="1120140"/>
                  <a:pt x="2982883" y="1139997"/>
                  <a:pt x="3002280" y="1165860"/>
                </a:cubicBezTo>
                <a:cubicBezTo>
                  <a:pt x="3009900" y="1176020"/>
                  <a:pt x="3018409" y="1185570"/>
                  <a:pt x="3025140" y="1196340"/>
                </a:cubicBezTo>
                <a:cubicBezTo>
                  <a:pt x="3031160" y="1205973"/>
                  <a:pt x="3033699" y="1217633"/>
                  <a:pt x="3040380" y="1226820"/>
                </a:cubicBezTo>
                <a:cubicBezTo>
                  <a:pt x="3054154" y="1245759"/>
                  <a:pt x="3070434" y="1262754"/>
                  <a:pt x="3086100" y="1280160"/>
                </a:cubicBezTo>
                <a:cubicBezTo>
                  <a:pt x="3093309" y="1288170"/>
                  <a:pt x="3102061" y="1294741"/>
                  <a:pt x="3108960" y="1303020"/>
                </a:cubicBezTo>
                <a:cubicBezTo>
                  <a:pt x="3114823" y="1310055"/>
                  <a:pt x="3117724" y="1319404"/>
                  <a:pt x="3124200" y="1325880"/>
                </a:cubicBezTo>
                <a:cubicBezTo>
                  <a:pt x="3130676" y="1332356"/>
                  <a:pt x="3147060" y="1341120"/>
                  <a:pt x="3147060" y="134112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BF33C028-1706-BCCD-16EE-8FEAE8A49181}"/>
              </a:ext>
            </a:extLst>
          </p:cNvPr>
          <p:cNvCxnSpPr>
            <a:cxnSpLocks/>
            <a:endCxn id="51" idx="48"/>
          </p:cNvCxnSpPr>
          <p:nvPr/>
        </p:nvCxnSpPr>
        <p:spPr>
          <a:xfrm flipH="1">
            <a:off x="8321040" y="3649980"/>
            <a:ext cx="495300" cy="4191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6138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69790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2D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7673896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2D </a:t>
            </a:r>
            <a:r>
              <a:rPr lang="ko-KR" altLang="en-US" sz="1600" dirty="0" err="1">
                <a:latin typeface="+mn-ea"/>
              </a:rPr>
              <a:t>합성곱은</a:t>
            </a:r>
            <a:r>
              <a:rPr lang="ko-KR" altLang="en-US" sz="1600" dirty="0">
                <a:latin typeface="+mn-ea"/>
              </a:rPr>
              <a:t> 필터가 다음 그림과 같이 방향 두 개로 움직이는 형태임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입력 </a:t>
            </a:r>
            <a:r>
              <a:rPr lang="en-US" altLang="ko-KR" sz="1600" dirty="0">
                <a:latin typeface="+mn-ea"/>
              </a:rPr>
              <a:t>(W, H)</a:t>
            </a:r>
            <a:r>
              <a:rPr lang="ko-KR" altLang="en-US" sz="1600" dirty="0">
                <a:latin typeface="+mn-ea"/>
              </a:rPr>
              <a:t>과 필터 </a:t>
            </a:r>
            <a:r>
              <a:rPr lang="en-US" altLang="ko-KR" sz="1600" dirty="0">
                <a:latin typeface="+mn-ea"/>
              </a:rPr>
              <a:t>(k, k)</a:t>
            </a:r>
            <a:r>
              <a:rPr lang="ko-KR" altLang="en-US" sz="1600" dirty="0">
                <a:latin typeface="+mn-ea"/>
              </a:rPr>
              <a:t>에 대한 출력은 </a:t>
            </a:r>
            <a:r>
              <a:rPr lang="en-US" altLang="ko-KR" sz="1600" dirty="0">
                <a:latin typeface="+mn-ea"/>
              </a:rPr>
              <a:t>(W, H)</a:t>
            </a:r>
            <a:r>
              <a:rPr lang="ko-KR" altLang="en-US" sz="1600" dirty="0">
                <a:latin typeface="+mn-ea"/>
              </a:rPr>
              <a:t>가 되며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출력 형태는 </a:t>
            </a:r>
            <a:r>
              <a:rPr lang="en-US" altLang="ko-KR" sz="1600" dirty="0">
                <a:latin typeface="+mn-ea"/>
              </a:rPr>
              <a:t>2D </a:t>
            </a:r>
            <a:r>
              <a:rPr lang="ko-KR" altLang="en-US" sz="1600" dirty="0">
                <a:latin typeface="+mn-ea"/>
              </a:rPr>
              <a:t>행렬이 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17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908E5DF-434E-56E6-B5AF-FE31F801C5CF}"/>
              </a:ext>
            </a:extLst>
          </p:cNvPr>
          <p:cNvSpPr/>
          <p:nvPr/>
        </p:nvSpPr>
        <p:spPr>
          <a:xfrm>
            <a:off x="762000" y="3238500"/>
            <a:ext cx="4419600" cy="221742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B331406-7854-9133-4D8D-296CEEF0DC6C}"/>
              </a:ext>
            </a:extLst>
          </p:cNvPr>
          <p:cNvSpPr/>
          <p:nvPr/>
        </p:nvSpPr>
        <p:spPr>
          <a:xfrm>
            <a:off x="6294119" y="3238500"/>
            <a:ext cx="4419600" cy="221742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0A6E6C81-B7F1-D85A-71FE-764FD2C30CA6}"/>
              </a:ext>
            </a:extLst>
          </p:cNvPr>
          <p:cNvSpPr/>
          <p:nvPr/>
        </p:nvSpPr>
        <p:spPr>
          <a:xfrm>
            <a:off x="5379719" y="4181094"/>
            <a:ext cx="716281" cy="505206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CEC716-016B-5A6E-1AEE-93D8EF6638D5}"/>
              </a:ext>
            </a:extLst>
          </p:cNvPr>
          <p:cNvSpPr txBox="1"/>
          <p:nvPr/>
        </p:nvSpPr>
        <p:spPr>
          <a:xfrm>
            <a:off x="461918" y="424903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8AC84E-58A9-BD3C-59C4-B0921E59BF53}"/>
              </a:ext>
            </a:extLst>
          </p:cNvPr>
          <p:cNvSpPr txBox="1"/>
          <p:nvPr/>
        </p:nvSpPr>
        <p:spPr>
          <a:xfrm>
            <a:off x="10713719" y="424903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32BC8F-019C-258F-1139-09A9574DED63}"/>
              </a:ext>
            </a:extLst>
          </p:cNvPr>
          <p:cNvSpPr txBox="1"/>
          <p:nvPr/>
        </p:nvSpPr>
        <p:spPr>
          <a:xfrm>
            <a:off x="2821759" y="5460611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W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D7513B-5C4C-527F-81BB-9CA4F60DF6BA}"/>
              </a:ext>
            </a:extLst>
          </p:cNvPr>
          <p:cNvSpPr txBox="1"/>
          <p:nvPr/>
        </p:nvSpPr>
        <p:spPr>
          <a:xfrm>
            <a:off x="8353878" y="546061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67256DD-308E-856D-CA86-911D0432566C}"/>
              </a:ext>
            </a:extLst>
          </p:cNvPr>
          <p:cNvSpPr/>
          <p:nvPr/>
        </p:nvSpPr>
        <p:spPr>
          <a:xfrm>
            <a:off x="1247621" y="3368040"/>
            <a:ext cx="914400" cy="81305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9E68DE-98C0-1276-2A3C-4EA9B3362A8F}"/>
              </a:ext>
            </a:extLst>
          </p:cNvPr>
          <p:cNvSpPr txBox="1"/>
          <p:nvPr/>
        </p:nvSpPr>
        <p:spPr>
          <a:xfrm>
            <a:off x="1554780" y="4181094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4874FC-0FA2-6402-5C85-B1F2F9269718}"/>
              </a:ext>
            </a:extLst>
          </p:cNvPr>
          <p:cNvSpPr txBox="1"/>
          <p:nvPr/>
        </p:nvSpPr>
        <p:spPr>
          <a:xfrm>
            <a:off x="950742" y="3589901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96963B3-82C3-692F-9910-70A5FBF77C11}"/>
              </a:ext>
            </a:extLst>
          </p:cNvPr>
          <p:cNvSpPr/>
          <p:nvPr/>
        </p:nvSpPr>
        <p:spPr>
          <a:xfrm>
            <a:off x="2647642" y="3586329"/>
            <a:ext cx="395656" cy="5854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48138B63-4A86-20F8-749D-E1B42753E26A}"/>
              </a:ext>
            </a:extLst>
          </p:cNvPr>
          <p:cNvCxnSpPr>
            <a:cxnSpLocks/>
          </p:cNvCxnSpPr>
          <p:nvPr/>
        </p:nvCxnSpPr>
        <p:spPr>
          <a:xfrm>
            <a:off x="3049230" y="3849743"/>
            <a:ext cx="803176" cy="1032034"/>
          </a:xfrm>
          <a:prstGeom prst="bentConnector3">
            <a:avLst>
              <a:gd name="adj1" fmla="val 187283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8A1FC8F3-DB61-1C96-836F-42C046476C5B}"/>
              </a:ext>
            </a:extLst>
          </p:cNvPr>
          <p:cNvSpPr txBox="1"/>
          <p:nvPr/>
        </p:nvSpPr>
        <p:spPr>
          <a:xfrm>
            <a:off x="3043298" y="4932310"/>
            <a:ext cx="27760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필터가 움직이는 방향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6A56BD9-6B3B-A3BB-58FC-1A64471C5DFA}"/>
              </a:ext>
            </a:extLst>
          </p:cNvPr>
          <p:cNvSpPr txBox="1"/>
          <p:nvPr/>
        </p:nvSpPr>
        <p:spPr>
          <a:xfrm>
            <a:off x="1259621" y="2737835"/>
            <a:ext cx="902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필터</a:t>
            </a:r>
            <a:r>
              <a:rPr lang="en-US" altLang="ko-KR" sz="1200" dirty="0"/>
              <a:t>(</a:t>
            </a:r>
            <a:r>
              <a:rPr lang="en-US" altLang="ko-KR" sz="1200" dirty="0" err="1"/>
              <a:t>k,k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18D51C9-18C4-C38F-E041-53017061777B}"/>
              </a:ext>
            </a:extLst>
          </p:cNvPr>
          <p:cNvSpPr txBox="1"/>
          <p:nvPr/>
        </p:nvSpPr>
        <p:spPr>
          <a:xfrm>
            <a:off x="3667541" y="2737835"/>
            <a:ext cx="27760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입력</a:t>
            </a:r>
            <a:r>
              <a:rPr lang="en-US" altLang="ko-KR" sz="1200" dirty="0"/>
              <a:t>(W,H)</a:t>
            </a:r>
            <a:endParaRPr lang="ko-KR" altLang="en-US" sz="1200" dirty="0"/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2DF02E98-E0AC-00B3-39BC-632E4D45906E}"/>
              </a:ext>
            </a:extLst>
          </p:cNvPr>
          <p:cNvCxnSpPr>
            <a:stCxn id="63" idx="2"/>
            <a:endCxn id="24" idx="0"/>
          </p:cNvCxnSpPr>
          <p:nvPr/>
        </p:nvCxnSpPr>
        <p:spPr>
          <a:xfrm flipH="1">
            <a:off x="1704821" y="3014834"/>
            <a:ext cx="6000" cy="35320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FCF56F66-AF1C-B254-B941-19AAA4AF945D}"/>
              </a:ext>
            </a:extLst>
          </p:cNvPr>
          <p:cNvCxnSpPr/>
          <p:nvPr/>
        </p:nvCxnSpPr>
        <p:spPr>
          <a:xfrm flipH="1">
            <a:off x="3520440" y="3014834"/>
            <a:ext cx="331966" cy="22366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D95F40E9-A713-73B8-1750-EA42E703E8B4}"/>
              </a:ext>
            </a:extLst>
          </p:cNvPr>
          <p:cNvSpPr txBox="1"/>
          <p:nvPr/>
        </p:nvSpPr>
        <p:spPr>
          <a:xfrm>
            <a:off x="8653960" y="4939572"/>
            <a:ext cx="27760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출력 형태 </a:t>
            </a:r>
            <a:r>
              <a:rPr lang="en-US" altLang="ko-KR" sz="1200" dirty="0"/>
              <a:t>:2D(W,H)</a:t>
            </a:r>
          </a:p>
        </p:txBody>
      </p:sp>
    </p:spTree>
    <p:extLst>
      <p:ext uri="{BB962C8B-B14F-4D97-AF65-F5344CB8AC3E}">
        <p14:creationId xmlns:p14="http://schemas.microsoft.com/office/powerpoint/2010/main" val="3182420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70271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3D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6875600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3D </a:t>
            </a:r>
            <a:r>
              <a:rPr lang="ko-KR" altLang="en-US" sz="1600" dirty="0" err="1">
                <a:latin typeface="+mn-ea"/>
              </a:rPr>
              <a:t>합성곱은</a:t>
            </a:r>
            <a:r>
              <a:rPr lang="ko-KR" altLang="en-US" sz="1600" dirty="0">
                <a:latin typeface="+mn-ea"/>
              </a:rPr>
              <a:t> 필터가 움직이는 방향이 세 개 있으며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입력</a:t>
            </a:r>
            <a:r>
              <a:rPr lang="en-US" altLang="ko-KR" sz="1600" dirty="0">
                <a:latin typeface="+mn-ea"/>
              </a:rPr>
              <a:t>(W, H, L)</a:t>
            </a:r>
            <a:r>
              <a:rPr lang="ko-KR" altLang="en-US" sz="1600" dirty="0">
                <a:latin typeface="+mn-ea"/>
              </a:rPr>
              <a:t>에 대해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필터</a:t>
            </a:r>
            <a:r>
              <a:rPr lang="en-US" altLang="ko-KR" sz="1600" dirty="0">
                <a:latin typeface="+mn-ea"/>
              </a:rPr>
              <a:t>(k, k, d)</a:t>
            </a:r>
            <a:r>
              <a:rPr lang="ko-KR" altLang="en-US" sz="1600" dirty="0">
                <a:latin typeface="+mn-ea"/>
              </a:rPr>
              <a:t>를 적용하면 출력으로 </a:t>
            </a:r>
            <a:r>
              <a:rPr lang="en-US" altLang="ko-KR" sz="1600" dirty="0">
                <a:latin typeface="+mn-ea"/>
              </a:rPr>
              <a:t>(W, H, L)</a:t>
            </a:r>
            <a:r>
              <a:rPr lang="ko-KR" altLang="en-US" sz="1600" dirty="0">
                <a:latin typeface="+mn-ea"/>
              </a:rPr>
              <a:t>를 갖는 형태가 </a:t>
            </a:r>
            <a:r>
              <a:rPr lang="en-US" altLang="ko-KR" sz="1600" dirty="0">
                <a:latin typeface="+mn-ea"/>
              </a:rPr>
              <a:t>3D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합성곱임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출력은 </a:t>
            </a:r>
            <a:r>
              <a:rPr lang="en-US" altLang="ko-KR" sz="1600" dirty="0">
                <a:latin typeface="+mn-ea"/>
              </a:rPr>
              <a:t>3D</a:t>
            </a:r>
            <a:r>
              <a:rPr lang="ko-KR" altLang="en-US" sz="1600" dirty="0">
                <a:latin typeface="+mn-ea"/>
              </a:rPr>
              <a:t>형태이며</a:t>
            </a:r>
            <a:r>
              <a:rPr lang="en-US" altLang="ko-KR" sz="1600" dirty="0">
                <a:latin typeface="+mn-ea"/>
              </a:rPr>
              <a:t>, d &lt; L</a:t>
            </a:r>
            <a:r>
              <a:rPr lang="ko-KR" altLang="en-US" sz="1600" dirty="0">
                <a:latin typeface="+mn-ea"/>
              </a:rPr>
              <a:t>을 유지하는 것이 좋음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18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104B23F5-C7B4-6219-4FC4-71796F5FD315}"/>
              </a:ext>
            </a:extLst>
          </p:cNvPr>
          <p:cNvGrpSpPr/>
          <p:nvPr/>
        </p:nvGrpSpPr>
        <p:grpSpPr>
          <a:xfrm>
            <a:off x="492380" y="2821992"/>
            <a:ext cx="10574956" cy="3228931"/>
            <a:chOff x="461918" y="2601012"/>
            <a:chExt cx="10574956" cy="3228931"/>
          </a:xfrm>
        </p:grpSpPr>
        <p:sp>
          <p:nvSpPr>
            <p:cNvPr id="8" name="화살표: 오른쪽 7">
              <a:extLst>
                <a:ext uri="{FF2B5EF4-FFF2-40B4-BE49-F238E27FC236}">
                  <a16:creationId xmlns:a16="http://schemas.microsoft.com/office/drawing/2014/main" id="{0A6E6C81-B7F1-D85A-71FE-764FD2C30CA6}"/>
                </a:ext>
              </a:extLst>
            </p:cNvPr>
            <p:cNvSpPr/>
            <p:nvPr/>
          </p:nvSpPr>
          <p:spPr>
            <a:xfrm>
              <a:off x="5379719" y="4181094"/>
              <a:ext cx="716281" cy="505206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FCEC716-016B-5A6E-1AEE-93D8EF6638D5}"/>
                </a:ext>
              </a:extLst>
            </p:cNvPr>
            <p:cNvSpPr txBox="1"/>
            <p:nvPr/>
          </p:nvSpPr>
          <p:spPr>
            <a:xfrm>
              <a:off x="461918" y="4249031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48AC84E-58A9-BD3C-59C4-B0921E59BF53}"/>
                </a:ext>
              </a:extLst>
            </p:cNvPr>
            <p:cNvSpPr txBox="1"/>
            <p:nvPr/>
          </p:nvSpPr>
          <p:spPr>
            <a:xfrm>
              <a:off x="10651496" y="396728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732BC8F-019C-258F-1139-09A9574DED63}"/>
                </a:ext>
              </a:extLst>
            </p:cNvPr>
            <p:cNvSpPr txBox="1"/>
            <p:nvPr/>
          </p:nvSpPr>
          <p:spPr>
            <a:xfrm>
              <a:off x="2821759" y="5460611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W</a:t>
              </a:r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AD7513B-5C4C-527F-81BB-9CA4F60DF6BA}"/>
                </a:ext>
              </a:extLst>
            </p:cNvPr>
            <p:cNvSpPr txBox="1"/>
            <p:nvPr/>
          </p:nvSpPr>
          <p:spPr>
            <a:xfrm>
              <a:off x="8353878" y="5460611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W</a:t>
              </a:r>
              <a:endParaRPr lang="ko-KR" altLang="en-U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29E68DE-98C0-1276-2A3C-4EA9B3362A8F}"/>
                </a:ext>
              </a:extLst>
            </p:cNvPr>
            <p:cNvSpPr txBox="1"/>
            <p:nvPr/>
          </p:nvSpPr>
          <p:spPr>
            <a:xfrm>
              <a:off x="1519589" y="4612585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k</a:t>
              </a:r>
              <a:endParaRPr lang="ko-KR" alt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24874FC-0FA2-6402-5C85-B1F2F9269718}"/>
                </a:ext>
              </a:extLst>
            </p:cNvPr>
            <p:cNvSpPr txBox="1"/>
            <p:nvPr/>
          </p:nvSpPr>
          <p:spPr>
            <a:xfrm>
              <a:off x="997338" y="4169013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k</a:t>
              </a:r>
              <a:endParaRPr lang="ko-KR" altLang="en-US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196963B3-82C3-692F-9910-70A5FBF77C11}"/>
                </a:ext>
              </a:extLst>
            </p:cNvPr>
            <p:cNvSpPr/>
            <p:nvPr/>
          </p:nvSpPr>
          <p:spPr>
            <a:xfrm>
              <a:off x="2647642" y="3586329"/>
              <a:ext cx="395656" cy="58545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" name="연결선: 꺾임 55">
              <a:extLst>
                <a:ext uri="{FF2B5EF4-FFF2-40B4-BE49-F238E27FC236}">
                  <a16:creationId xmlns:a16="http://schemas.microsoft.com/office/drawing/2014/main" id="{48138B63-4A86-20F8-749D-E1B42753E26A}"/>
                </a:ext>
              </a:extLst>
            </p:cNvPr>
            <p:cNvCxnSpPr>
              <a:cxnSpLocks/>
            </p:cNvCxnSpPr>
            <p:nvPr/>
          </p:nvCxnSpPr>
          <p:spPr>
            <a:xfrm>
              <a:off x="2625501" y="4024821"/>
              <a:ext cx="803176" cy="1032034"/>
            </a:xfrm>
            <a:prstGeom prst="bentConnector3">
              <a:avLst>
                <a:gd name="adj1" fmla="val 187283"/>
              </a:avLst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A1FC8F3-DB61-1C96-836F-42C046476C5B}"/>
                </a:ext>
              </a:extLst>
            </p:cNvPr>
            <p:cNvSpPr txBox="1"/>
            <p:nvPr/>
          </p:nvSpPr>
          <p:spPr>
            <a:xfrm>
              <a:off x="2723465" y="5100085"/>
              <a:ext cx="27760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필터가 움직이는 방향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6A56BD9-6B3B-A3BB-58FC-1A64471C5DFA}"/>
                </a:ext>
              </a:extLst>
            </p:cNvPr>
            <p:cNvSpPr txBox="1"/>
            <p:nvPr/>
          </p:nvSpPr>
          <p:spPr>
            <a:xfrm>
              <a:off x="1281762" y="2747248"/>
              <a:ext cx="13658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필터</a:t>
              </a:r>
              <a:r>
                <a:rPr lang="en-US" altLang="ko-KR" sz="1200" dirty="0"/>
                <a:t>(</a:t>
              </a:r>
              <a:r>
                <a:rPr lang="en-US" altLang="ko-KR" sz="1200" dirty="0" err="1"/>
                <a:t>k,k,L</a:t>
              </a:r>
              <a:r>
                <a:rPr lang="en-US" altLang="ko-KR" sz="1200" dirty="0"/>
                <a:t>)</a:t>
              </a:r>
              <a:endParaRPr lang="ko-KR" altLang="en-US" sz="1200" dirty="0"/>
            </a:p>
          </p:txBody>
        </p: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2DF02E98-E0AC-00B3-39BC-632E4D4590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01522" y="3029737"/>
              <a:ext cx="18149" cy="879323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AFD8B9A6-252D-29CE-00CA-605E135D27C0}"/>
                </a:ext>
              </a:extLst>
            </p:cNvPr>
            <p:cNvGrpSpPr/>
            <p:nvPr/>
          </p:nvGrpSpPr>
          <p:grpSpPr>
            <a:xfrm>
              <a:off x="3779520" y="2601012"/>
              <a:ext cx="2923143" cy="500665"/>
              <a:chOff x="3520440" y="2737835"/>
              <a:chExt cx="2923143" cy="500665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918D51C9-18C4-C38F-E041-53017061777B}"/>
                  </a:ext>
                </a:extLst>
              </p:cNvPr>
              <p:cNvSpPr txBox="1"/>
              <p:nvPr/>
            </p:nvSpPr>
            <p:spPr>
              <a:xfrm>
                <a:off x="3667541" y="2737835"/>
                <a:ext cx="277604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/>
                  <a:t>입력</a:t>
                </a:r>
                <a:r>
                  <a:rPr lang="en-US" altLang="ko-KR" sz="1200" dirty="0"/>
                  <a:t>(W,H,L)</a:t>
                </a:r>
                <a:endParaRPr lang="ko-KR" altLang="en-US" sz="1200" dirty="0"/>
              </a:p>
            </p:txBody>
          </p:sp>
          <p:cxnSp>
            <p:nvCxnSpPr>
              <p:cNvPr id="68" name="직선 화살표 연결선 67">
                <a:extLst>
                  <a:ext uri="{FF2B5EF4-FFF2-40B4-BE49-F238E27FC236}">
                    <a16:creationId xmlns:a16="http://schemas.microsoft.com/office/drawing/2014/main" id="{FCF56F66-AF1C-B254-B941-19AAA4AF945D}"/>
                  </a:ext>
                </a:extLst>
              </p:cNvPr>
              <p:cNvCxnSpPr/>
              <p:nvPr/>
            </p:nvCxnSpPr>
            <p:spPr>
              <a:xfrm flipH="1">
                <a:off x="3520440" y="3014834"/>
                <a:ext cx="331966" cy="223666"/>
              </a:xfrm>
              <a:prstGeom prst="straightConnector1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lg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95F40E9-A713-73B8-1750-EA42E703E8B4}"/>
                </a:ext>
              </a:extLst>
            </p:cNvPr>
            <p:cNvSpPr txBox="1"/>
            <p:nvPr/>
          </p:nvSpPr>
          <p:spPr>
            <a:xfrm>
              <a:off x="8260832" y="5056855"/>
              <a:ext cx="27760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출력 형태 </a:t>
              </a:r>
              <a:r>
                <a:rPr lang="en-US" altLang="ko-KR" sz="1200" dirty="0"/>
                <a:t>:3D(W,H,L)</a:t>
              </a:r>
            </a:p>
          </p:txBody>
        </p:sp>
        <p:sp>
          <p:nvSpPr>
            <p:cNvPr id="70" name="정육면체 69">
              <a:extLst>
                <a:ext uri="{FF2B5EF4-FFF2-40B4-BE49-F238E27FC236}">
                  <a16:creationId xmlns:a16="http://schemas.microsoft.com/office/drawing/2014/main" id="{B28264CD-CE69-AB48-8694-3E344D34776A}"/>
                </a:ext>
              </a:extLst>
            </p:cNvPr>
            <p:cNvSpPr/>
            <p:nvPr/>
          </p:nvSpPr>
          <p:spPr>
            <a:xfrm>
              <a:off x="824222" y="3116580"/>
              <a:ext cx="4170118" cy="2300111"/>
            </a:xfrm>
            <a:prstGeom prst="cub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정육면체 8">
              <a:extLst>
                <a:ext uri="{FF2B5EF4-FFF2-40B4-BE49-F238E27FC236}">
                  <a16:creationId xmlns:a16="http://schemas.microsoft.com/office/drawing/2014/main" id="{0ECB857F-9C1F-4FA1-86D4-4122BD3C04BE}"/>
                </a:ext>
              </a:extLst>
            </p:cNvPr>
            <p:cNvSpPr/>
            <p:nvPr/>
          </p:nvSpPr>
          <p:spPr>
            <a:xfrm>
              <a:off x="1281762" y="3935011"/>
              <a:ext cx="927701" cy="698017"/>
            </a:xfrm>
            <a:prstGeom prst="cube">
              <a:avLst>
                <a:gd name="adj" fmla="val 31499"/>
              </a:avLst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B2CD53B-366F-5EB7-2344-0934B6D48B79}"/>
                </a:ext>
              </a:extLst>
            </p:cNvPr>
            <p:cNvSpPr txBox="1"/>
            <p:nvPr/>
          </p:nvSpPr>
          <p:spPr>
            <a:xfrm>
              <a:off x="2128469" y="4359863"/>
              <a:ext cx="8031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d &lt; L</a:t>
              </a:r>
              <a:endParaRPr lang="ko-KR" alt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10DA73A-7EDA-11B7-9AE4-3CF5C947F999}"/>
                </a:ext>
              </a:extLst>
            </p:cNvPr>
            <p:cNvSpPr txBox="1"/>
            <p:nvPr/>
          </p:nvSpPr>
          <p:spPr>
            <a:xfrm>
              <a:off x="4756480" y="494466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L</a:t>
              </a:r>
              <a:endParaRPr lang="ko-KR" altLang="en-US" dirty="0"/>
            </a:p>
          </p:txBody>
        </p:sp>
        <p:sp>
          <p:nvSpPr>
            <p:cNvPr id="23" name="정육면체 22">
              <a:extLst>
                <a:ext uri="{FF2B5EF4-FFF2-40B4-BE49-F238E27FC236}">
                  <a16:creationId xmlns:a16="http://schemas.microsoft.com/office/drawing/2014/main" id="{7B2C5FAA-A173-363D-7802-D5F97FDFBF1C}"/>
                </a:ext>
              </a:extLst>
            </p:cNvPr>
            <p:cNvSpPr/>
            <p:nvPr/>
          </p:nvSpPr>
          <p:spPr>
            <a:xfrm>
              <a:off x="6481378" y="3121619"/>
              <a:ext cx="4170118" cy="2300111"/>
            </a:xfrm>
            <a:prstGeom prst="cub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8FF407-C1EC-D1E5-C892-36F92A24B14A}"/>
                </a:ext>
              </a:extLst>
            </p:cNvPr>
            <p:cNvSpPr txBox="1"/>
            <p:nvPr/>
          </p:nvSpPr>
          <p:spPr>
            <a:xfrm>
              <a:off x="10420162" y="50718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L</a:t>
              </a:r>
              <a:endParaRPr lang="ko-KR" altLang="en-US" dirty="0"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22B53D5C-D4A5-42A6-627E-326F2D99BF1A}"/>
              </a:ext>
            </a:extLst>
          </p:cNvPr>
          <p:cNvSpPr/>
          <p:nvPr/>
        </p:nvSpPr>
        <p:spPr>
          <a:xfrm>
            <a:off x="3217415" y="5053263"/>
            <a:ext cx="343932" cy="276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D34A3DC1-9CBB-3F7B-77B4-2453BBBEF7BD}"/>
              </a:ext>
            </a:extLst>
          </p:cNvPr>
          <p:cNvCxnSpPr>
            <a:cxnSpLocks/>
          </p:cNvCxnSpPr>
          <p:nvPr/>
        </p:nvCxnSpPr>
        <p:spPr>
          <a:xfrm flipV="1">
            <a:off x="3552331" y="4990476"/>
            <a:ext cx="248635" cy="284483"/>
          </a:xfrm>
          <a:prstGeom prst="straightConnector1">
            <a:avLst/>
          </a:prstGeom>
          <a:ln w="19050">
            <a:solidFill>
              <a:srgbClr val="FF440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7511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3482043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3D </a:t>
            </a:r>
            <a:r>
              <a:rPr lang="ko-KR" altLang="en-US" sz="2000" dirty="0">
                <a:latin typeface="+mj-ea"/>
                <a:ea typeface="+mj-ea"/>
              </a:rPr>
              <a:t>입력을 갖는 </a:t>
            </a:r>
            <a:r>
              <a:rPr lang="en-US" altLang="ko-KR" sz="2000" dirty="0">
                <a:latin typeface="+mj-ea"/>
                <a:ea typeface="+mj-ea"/>
              </a:rPr>
              <a:t>2D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10867077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입력이 </a:t>
            </a:r>
            <a:r>
              <a:rPr lang="en-US" altLang="ko-KR" sz="1600" dirty="0">
                <a:latin typeface="+mn-ea"/>
              </a:rPr>
              <a:t>(224x224x3.112x112x32)</a:t>
            </a:r>
            <a:r>
              <a:rPr lang="ko-KR" altLang="en-US" sz="1600" dirty="0">
                <a:latin typeface="+mn-ea"/>
              </a:rPr>
              <a:t>와 같은 </a:t>
            </a:r>
            <a:r>
              <a:rPr lang="en-US" altLang="ko-KR" sz="1600" dirty="0">
                <a:latin typeface="+mn-ea"/>
              </a:rPr>
              <a:t>3D </a:t>
            </a:r>
            <a:r>
              <a:rPr lang="ko-KR" altLang="en-US" sz="1600" dirty="0">
                <a:latin typeface="+mn-ea"/>
              </a:rPr>
              <a:t>형태임에도 출력 형태가 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3D</a:t>
            </a:r>
            <a:r>
              <a:rPr lang="ko-KR" altLang="en-US" sz="1600" dirty="0">
                <a:latin typeface="+mn-ea"/>
              </a:rPr>
              <a:t>가 아닌 </a:t>
            </a:r>
            <a:r>
              <a:rPr lang="en-US" altLang="ko-KR" sz="1600" dirty="0">
                <a:latin typeface="+mn-ea"/>
              </a:rPr>
              <a:t>2D </a:t>
            </a:r>
            <a:r>
              <a:rPr lang="ko-KR" altLang="en-US" sz="1600" dirty="0">
                <a:latin typeface="+mn-ea"/>
              </a:rPr>
              <a:t>행렬을 취하는 것이 </a:t>
            </a:r>
            <a:r>
              <a:rPr lang="en-US" altLang="ko-KR" sz="1600" dirty="0">
                <a:latin typeface="+mn-ea"/>
              </a:rPr>
              <a:t>3D </a:t>
            </a:r>
            <a:r>
              <a:rPr lang="ko-KR" altLang="en-US" sz="1600" dirty="0">
                <a:latin typeface="+mn-ea"/>
              </a:rPr>
              <a:t>입력을 갖는 </a:t>
            </a:r>
            <a:r>
              <a:rPr lang="en-US" altLang="ko-KR" sz="1600" dirty="0">
                <a:latin typeface="+mn-ea"/>
              </a:rPr>
              <a:t>2D </a:t>
            </a:r>
            <a:r>
              <a:rPr lang="ko-KR" altLang="en-US" sz="1600" dirty="0" err="1">
                <a:latin typeface="+mn-ea"/>
              </a:rPr>
              <a:t>합성곱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필터에 대한 길이</a:t>
            </a:r>
            <a:r>
              <a:rPr lang="en-US" altLang="ko-KR" sz="1600" dirty="0">
                <a:latin typeface="+mn-ea"/>
              </a:rPr>
              <a:t>(L)</a:t>
            </a:r>
            <a:r>
              <a:rPr lang="ko-KR" altLang="en-US" sz="1600" dirty="0">
                <a:latin typeface="+mn-ea"/>
              </a:rPr>
              <a:t>가 입력 채널의 길이</a:t>
            </a:r>
            <a:r>
              <a:rPr lang="en-US" altLang="ko-KR" sz="1600" dirty="0">
                <a:latin typeface="+mn-ea"/>
              </a:rPr>
              <a:t>(L)</a:t>
            </a:r>
            <a:r>
              <a:rPr lang="ko-KR" altLang="en-US" sz="1600" dirty="0">
                <a:latin typeface="+mn-ea"/>
              </a:rPr>
              <a:t>와 같아야 하기 때문에 이와 같은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형태가 만들어짐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입력 </a:t>
            </a:r>
            <a:r>
              <a:rPr lang="en-US" altLang="ko-KR" sz="1600" dirty="0">
                <a:latin typeface="+mn-ea"/>
              </a:rPr>
              <a:t>(W,H,L)</a:t>
            </a:r>
            <a:r>
              <a:rPr lang="ko-KR" altLang="en-US" sz="1600" dirty="0">
                <a:latin typeface="+mn-ea"/>
              </a:rPr>
              <a:t>에 필터</a:t>
            </a:r>
            <a:r>
              <a:rPr lang="en-US" altLang="ko-KR" sz="1600" dirty="0">
                <a:latin typeface="+mn-ea"/>
              </a:rPr>
              <a:t>(</a:t>
            </a:r>
            <a:r>
              <a:rPr lang="en-US" altLang="ko-KR" sz="1600" dirty="0" err="1">
                <a:latin typeface="+mn-ea"/>
              </a:rPr>
              <a:t>k,k,L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를 적용하면 출력은 </a:t>
            </a:r>
            <a:r>
              <a:rPr lang="en-US" altLang="ko-KR" sz="1600" dirty="0">
                <a:latin typeface="+mn-ea"/>
              </a:rPr>
              <a:t>(W,H)</a:t>
            </a:r>
            <a:r>
              <a:rPr lang="ko-KR" altLang="en-US" sz="1600" dirty="0">
                <a:latin typeface="+mn-ea"/>
              </a:rPr>
              <a:t>가 됨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이때 필터는 두 방향으로 움직이며 출력 형태는 </a:t>
            </a:r>
            <a:r>
              <a:rPr lang="en-US" altLang="ko-KR" sz="1600" dirty="0">
                <a:latin typeface="+mn-ea"/>
              </a:rPr>
              <a:t>2D</a:t>
            </a:r>
            <a:r>
              <a:rPr lang="ko-KR" altLang="en-US" sz="1600" dirty="0" err="1">
                <a:latin typeface="+mn-ea"/>
              </a:rPr>
              <a:t>행렬이됨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19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B331406-7854-9133-4D8D-296CEEF0DC6C}"/>
              </a:ext>
            </a:extLst>
          </p:cNvPr>
          <p:cNvSpPr/>
          <p:nvPr/>
        </p:nvSpPr>
        <p:spPr>
          <a:xfrm>
            <a:off x="6339196" y="3757304"/>
            <a:ext cx="4419600" cy="221742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0A6E6C81-B7F1-D85A-71FE-764FD2C30CA6}"/>
              </a:ext>
            </a:extLst>
          </p:cNvPr>
          <p:cNvSpPr/>
          <p:nvPr/>
        </p:nvSpPr>
        <p:spPr>
          <a:xfrm>
            <a:off x="5410181" y="4855666"/>
            <a:ext cx="716281" cy="505206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CEC716-016B-5A6E-1AEE-93D8EF6638D5}"/>
              </a:ext>
            </a:extLst>
          </p:cNvPr>
          <p:cNvSpPr txBox="1"/>
          <p:nvPr/>
        </p:nvSpPr>
        <p:spPr>
          <a:xfrm>
            <a:off x="492380" y="492360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8AC84E-58A9-BD3C-59C4-B0921E59BF53}"/>
              </a:ext>
            </a:extLst>
          </p:cNvPr>
          <p:cNvSpPr txBox="1"/>
          <p:nvPr/>
        </p:nvSpPr>
        <p:spPr>
          <a:xfrm>
            <a:off x="10753223" y="483018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32BC8F-019C-258F-1139-09A9574DED63}"/>
              </a:ext>
            </a:extLst>
          </p:cNvPr>
          <p:cNvSpPr txBox="1"/>
          <p:nvPr/>
        </p:nvSpPr>
        <p:spPr>
          <a:xfrm>
            <a:off x="2852221" y="6135183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W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D7513B-5C4C-527F-81BB-9CA4F60DF6BA}"/>
              </a:ext>
            </a:extLst>
          </p:cNvPr>
          <p:cNvSpPr txBox="1"/>
          <p:nvPr/>
        </p:nvSpPr>
        <p:spPr>
          <a:xfrm>
            <a:off x="8398955" y="597472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9E68DE-98C0-1276-2A3C-4EA9B3362A8F}"/>
              </a:ext>
            </a:extLst>
          </p:cNvPr>
          <p:cNvSpPr txBox="1"/>
          <p:nvPr/>
        </p:nvSpPr>
        <p:spPr>
          <a:xfrm>
            <a:off x="1367500" y="5125873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4874FC-0FA2-6402-5C85-B1F2F9269718}"/>
              </a:ext>
            </a:extLst>
          </p:cNvPr>
          <p:cNvSpPr txBox="1"/>
          <p:nvPr/>
        </p:nvSpPr>
        <p:spPr>
          <a:xfrm>
            <a:off x="1005196" y="4756541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96963B3-82C3-692F-9910-70A5FBF77C11}"/>
              </a:ext>
            </a:extLst>
          </p:cNvPr>
          <p:cNvSpPr/>
          <p:nvPr/>
        </p:nvSpPr>
        <p:spPr>
          <a:xfrm>
            <a:off x="2678104" y="4260901"/>
            <a:ext cx="395656" cy="5854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48138B63-4A86-20F8-749D-E1B42753E26A}"/>
              </a:ext>
            </a:extLst>
          </p:cNvPr>
          <p:cNvCxnSpPr>
            <a:cxnSpLocks/>
          </p:cNvCxnSpPr>
          <p:nvPr/>
        </p:nvCxnSpPr>
        <p:spPr>
          <a:xfrm>
            <a:off x="2770374" y="4643731"/>
            <a:ext cx="803176" cy="1032034"/>
          </a:xfrm>
          <a:prstGeom prst="bentConnector3">
            <a:avLst>
              <a:gd name="adj1" fmla="val 187283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8A1FC8F3-DB61-1C96-836F-42C046476C5B}"/>
              </a:ext>
            </a:extLst>
          </p:cNvPr>
          <p:cNvSpPr txBox="1"/>
          <p:nvPr/>
        </p:nvSpPr>
        <p:spPr>
          <a:xfrm>
            <a:off x="2678104" y="5697725"/>
            <a:ext cx="1703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필터가 움직이는 방향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6A56BD9-6B3B-A3BB-58FC-1A64471C5DFA}"/>
              </a:ext>
            </a:extLst>
          </p:cNvPr>
          <p:cNvSpPr txBox="1"/>
          <p:nvPr/>
        </p:nvSpPr>
        <p:spPr>
          <a:xfrm>
            <a:off x="1667582" y="3436072"/>
            <a:ext cx="10785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필터</a:t>
            </a:r>
            <a:r>
              <a:rPr lang="en-US" altLang="ko-KR" sz="1200" dirty="0"/>
              <a:t>(</a:t>
            </a:r>
            <a:r>
              <a:rPr lang="en-US" altLang="ko-KR" sz="1200" dirty="0" err="1"/>
              <a:t>k,k,L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18D51C9-18C4-C38F-E041-53017061777B}"/>
              </a:ext>
            </a:extLst>
          </p:cNvPr>
          <p:cNvSpPr txBox="1"/>
          <p:nvPr/>
        </p:nvSpPr>
        <p:spPr>
          <a:xfrm>
            <a:off x="3860564" y="3283320"/>
            <a:ext cx="9701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입력</a:t>
            </a:r>
            <a:r>
              <a:rPr lang="en-US" altLang="ko-KR" sz="1200" dirty="0"/>
              <a:t>(W,H,L)</a:t>
            </a:r>
            <a:endParaRPr lang="ko-KR" altLang="en-US" sz="1200" dirty="0"/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2DF02E98-E0AC-00B3-39BC-632E4D45906E}"/>
              </a:ext>
            </a:extLst>
          </p:cNvPr>
          <p:cNvCxnSpPr>
            <a:cxnSpLocks/>
            <a:stCxn id="63" idx="2"/>
          </p:cNvCxnSpPr>
          <p:nvPr/>
        </p:nvCxnSpPr>
        <p:spPr>
          <a:xfrm flipH="1">
            <a:off x="2112782" y="3713071"/>
            <a:ext cx="94098" cy="35320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FCF56F66-AF1C-B254-B941-19AAA4AF945D}"/>
              </a:ext>
            </a:extLst>
          </p:cNvPr>
          <p:cNvCxnSpPr/>
          <p:nvPr/>
        </p:nvCxnSpPr>
        <p:spPr>
          <a:xfrm flipH="1">
            <a:off x="3713463" y="3560319"/>
            <a:ext cx="331966" cy="22366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D95F40E9-A713-73B8-1750-EA42E703E8B4}"/>
              </a:ext>
            </a:extLst>
          </p:cNvPr>
          <p:cNvSpPr txBox="1"/>
          <p:nvPr/>
        </p:nvSpPr>
        <p:spPr>
          <a:xfrm>
            <a:off x="8684422" y="5614144"/>
            <a:ext cx="1530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출력 형태 </a:t>
            </a:r>
            <a:r>
              <a:rPr lang="en-US" altLang="ko-KR" sz="1200" dirty="0"/>
              <a:t>:2D(W,H)</a:t>
            </a:r>
          </a:p>
        </p:txBody>
      </p:sp>
      <p:sp>
        <p:nvSpPr>
          <p:cNvPr id="70" name="정육면체 69">
            <a:extLst>
              <a:ext uri="{FF2B5EF4-FFF2-40B4-BE49-F238E27FC236}">
                <a16:creationId xmlns:a16="http://schemas.microsoft.com/office/drawing/2014/main" id="{B28264CD-CE69-AB48-8694-3E344D34776A}"/>
              </a:ext>
            </a:extLst>
          </p:cNvPr>
          <p:cNvSpPr/>
          <p:nvPr/>
        </p:nvSpPr>
        <p:spPr>
          <a:xfrm>
            <a:off x="854684" y="3791152"/>
            <a:ext cx="4170118" cy="2300111"/>
          </a:xfrm>
          <a:prstGeom prst="cub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정육면체 1">
            <a:extLst>
              <a:ext uri="{FF2B5EF4-FFF2-40B4-BE49-F238E27FC236}">
                <a16:creationId xmlns:a16="http://schemas.microsoft.com/office/drawing/2014/main" id="{9DDAA69B-A449-A8D3-F52C-2C1E8417A19F}"/>
              </a:ext>
            </a:extLst>
          </p:cNvPr>
          <p:cNvSpPr/>
          <p:nvPr/>
        </p:nvSpPr>
        <p:spPr>
          <a:xfrm>
            <a:off x="1304734" y="4081410"/>
            <a:ext cx="1078596" cy="1065309"/>
          </a:xfrm>
          <a:prstGeom prst="cube">
            <a:avLst>
              <a:gd name="adj" fmla="val 63433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2B75C-5D1C-F70E-7FD0-D45F9E0B639C}"/>
              </a:ext>
            </a:extLst>
          </p:cNvPr>
          <p:cNvSpPr txBox="1"/>
          <p:nvPr/>
        </p:nvSpPr>
        <p:spPr>
          <a:xfrm>
            <a:off x="4767368" y="5697725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463F53-D24B-B66C-4C35-39FC735DA099}"/>
              </a:ext>
            </a:extLst>
          </p:cNvPr>
          <p:cNvSpPr txBox="1"/>
          <p:nvPr/>
        </p:nvSpPr>
        <p:spPr>
          <a:xfrm>
            <a:off x="2068597" y="4681348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6178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4671472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ko-KR" altLang="en-US" sz="2000" dirty="0">
                <a:latin typeface="+mj-ea"/>
                <a:ea typeface="+mj-ea"/>
              </a:rPr>
              <a:t> 신경망</a:t>
            </a:r>
            <a:r>
              <a:rPr lang="en-US" altLang="ko-KR" sz="2000" baseline="30000" dirty="0">
                <a:latin typeface="+mj-ea"/>
                <a:ea typeface="+mj-ea"/>
              </a:rPr>
              <a:t>Convolutional Neural Network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9719327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역전파는 </a:t>
            </a:r>
            <a:r>
              <a:rPr lang="ko-KR" altLang="en-US" sz="1600" dirty="0" err="1">
                <a:latin typeface="+mn-ea"/>
              </a:rPr>
              <a:t>순전파</a:t>
            </a:r>
            <a:r>
              <a:rPr lang="ko-KR" altLang="en-US" sz="1600" dirty="0">
                <a:latin typeface="+mn-ea"/>
              </a:rPr>
              <a:t> 과정에 따라 계산된 오차 정보가 신경망의 </a:t>
            </a:r>
            <a:r>
              <a:rPr lang="ko-KR" altLang="en-US" sz="1600" dirty="0" err="1">
                <a:latin typeface="+mn-ea"/>
              </a:rPr>
              <a:t>모든노드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 err="1">
                <a:latin typeface="+mn-ea"/>
              </a:rPr>
              <a:t>출력층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-&gt; </a:t>
            </a:r>
            <a:r>
              <a:rPr lang="ko-KR" altLang="en-US" sz="1600" dirty="0" err="1">
                <a:latin typeface="+mn-ea"/>
              </a:rPr>
              <a:t>은닉층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-&gt; </a:t>
            </a:r>
            <a:r>
              <a:rPr lang="ko-KR" altLang="en-US" sz="1600" dirty="0" err="1">
                <a:latin typeface="+mn-ea"/>
              </a:rPr>
              <a:t>입력층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으로 전송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이러한 계산 과정은 복잡하고 많은 자원을 요구함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또한 계산하는 데도 오래 걸림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문제를 해결하고자 하는 것이 합성 신경망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신경망은 이미지 전체를 한 번에 계산하는 것이 아닌 이미지의 국소적 부분을 계산함으로써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시간과 자원을 절약하며 이미지의 세밀한 부분까지 분석할 수 있는 신경망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67171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71393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1x1 </a:t>
            </a:r>
            <a:r>
              <a:rPr lang="ko-KR" altLang="en-US" sz="2000" dirty="0" err="1">
                <a:latin typeface="+mj-ea"/>
                <a:ea typeface="+mj-ea"/>
              </a:rPr>
              <a:t>합성곱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8656537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1x1 </a:t>
            </a:r>
            <a:r>
              <a:rPr lang="ko-KR" altLang="en-US" sz="1600" dirty="0" err="1">
                <a:latin typeface="+mn-ea"/>
              </a:rPr>
              <a:t>합성곱은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3D </a:t>
            </a:r>
            <a:r>
              <a:rPr lang="ko-KR" altLang="en-US" sz="1600" dirty="0">
                <a:latin typeface="+mn-ea"/>
              </a:rPr>
              <a:t>형태로 입력됨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즉 입력</a:t>
            </a:r>
            <a:r>
              <a:rPr lang="en-US" altLang="ko-KR" sz="1600" dirty="0">
                <a:latin typeface="+mn-ea"/>
              </a:rPr>
              <a:t>(W,H,L)</a:t>
            </a:r>
            <a:r>
              <a:rPr lang="ko-KR" altLang="en-US" sz="1600" dirty="0">
                <a:latin typeface="+mn-ea"/>
              </a:rPr>
              <a:t>에 필터 </a:t>
            </a:r>
            <a:r>
              <a:rPr lang="en-US" altLang="ko-KR" sz="1600" dirty="0">
                <a:latin typeface="+mn-ea"/>
              </a:rPr>
              <a:t>(1,1,L)</a:t>
            </a:r>
            <a:r>
              <a:rPr lang="ko-KR" altLang="en-US" sz="1600" dirty="0">
                <a:latin typeface="+mn-ea"/>
              </a:rPr>
              <a:t>를 적용하면 출력은 </a:t>
            </a:r>
            <a:r>
              <a:rPr lang="en-US" altLang="ko-KR" sz="1600" dirty="0">
                <a:latin typeface="+mn-ea"/>
              </a:rPr>
              <a:t>(W,H)</a:t>
            </a:r>
            <a:r>
              <a:rPr lang="ko-KR" altLang="en-US" sz="1600" dirty="0">
                <a:latin typeface="+mn-ea"/>
              </a:rPr>
              <a:t>가 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1x1 </a:t>
            </a:r>
            <a:r>
              <a:rPr lang="ko-KR" altLang="en-US" sz="1600" dirty="0" err="1">
                <a:latin typeface="+mn-ea"/>
              </a:rPr>
              <a:t>합성곱에서</a:t>
            </a:r>
            <a:r>
              <a:rPr lang="ko-KR" altLang="en-US" sz="1600" dirty="0">
                <a:latin typeface="+mn-ea"/>
              </a:rPr>
              <a:t> 채널 수를 조정해서 </a:t>
            </a:r>
            <a:r>
              <a:rPr lang="ko-KR" altLang="en-US" sz="1600" dirty="0" err="1">
                <a:latin typeface="+mn-ea"/>
              </a:rPr>
              <a:t>연산량이</a:t>
            </a:r>
            <a:r>
              <a:rPr lang="ko-KR" altLang="en-US" sz="1600" dirty="0">
                <a:latin typeface="+mn-ea"/>
              </a:rPr>
              <a:t> 감소되는 효과가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20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B331406-7854-9133-4D8D-296CEEF0DC6C}"/>
              </a:ext>
            </a:extLst>
          </p:cNvPr>
          <p:cNvSpPr/>
          <p:nvPr/>
        </p:nvSpPr>
        <p:spPr>
          <a:xfrm>
            <a:off x="6339196" y="3757304"/>
            <a:ext cx="4419600" cy="221742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0A6E6C81-B7F1-D85A-71FE-764FD2C30CA6}"/>
              </a:ext>
            </a:extLst>
          </p:cNvPr>
          <p:cNvSpPr/>
          <p:nvPr/>
        </p:nvSpPr>
        <p:spPr>
          <a:xfrm>
            <a:off x="5410181" y="4855666"/>
            <a:ext cx="716281" cy="505206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CEC716-016B-5A6E-1AEE-93D8EF6638D5}"/>
              </a:ext>
            </a:extLst>
          </p:cNvPr>
          <p:cNvSpPr txBox="1"/>
          <p:nvPr/>
        </p:nvSpPr>
        <p:spPr>
          <a:xfrm>
            <a:off x="492380" y="492360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8AC84E-58A9-BD3C-59C4-B0921E59BF53}"/>
              </a:ext>
            </a:extLst>
          </p:cNvPr>
          <p:cNvSpPr txBox="1"/>
          <p:nvPr/>
        </p:nvSpPr>
        <p:spPr>
          <a:xfrm>
            <a:off x="10753223" y="483018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32BC8F-019C-258F-1139-09A9574DED63}"/>
              </a:ext>
            </a:extLst>
          </p:cNvPr>
          <p:cNvSpPr txBox="1"/>
          <p:nvPr/>
        </p:nvSpPr>
        <p:spPr>
          <a:xfrm>
            <a:off x="2852221" y="6135183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W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D7513B-5C4C-527F-81BB-9CA4F60DF6BA}"/>
              </a:ext>
            </a:extLst>
          </p:cNvPr>
          <p:cNvSpPr txBox="1"/>
          <p:nvPr/>
        </p:nvSpPr>
        <p:spPr>
          <a:xfrm>
            <a:off x="8398955" y="597472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9E68DE-98C0-1276-2A3C-4EA9B3362A8F}"/>
              </a:ext>
            </a:extLst>
          </p:cNvPr>
          <p:cNvSpPr txBox="1"/>
          <p:nvPr/>
        </p:nvSpPr>
        <p:spPr>
          <a:xfrm>
            <a:off x="1378184" y="5141085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4874FC-0FA2-6402-5C85-B1F2F9269718}"/>
              </a:ext>
            </a:extLst>
          </p:cNvPr>
          <p:cNvSpPr txBox="1"/>
          <p:nvPr/>
        </p:nvSpPr>
        <p:spPr>
          <a:xfrm>
            <a:off x="1019040" y="4738937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96963B3-82C3-692F-9910-70A5FBF77C11}"/>
              </a:ext>
            </a:extLst>
          </p:cNvPr>
          <p:cNvSpPr/>
          <p:nvPr/>
        </p:nvSpPr>
        <p:spPr>
          <a:xfrm>
            <a:off x="2678104" y="4260901"/>
            <a:ext cx="395656" cy="5854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48138B63-4A86-20F8-749D-E1B42753E26A}"/>
              </a:ext>
            </a:extLst>
          </p:cNvPr>
          <p:cNvCxnSpPr>
            <a:cxnSpLocks/>
          </p:cNvCxnSpPr>
          <p:nvPr/>
        </p:nvCxnSpPr>
        <p:spPr>
          <a:xfrm>
            <a:off x="2770374" y="4643731"/>
            <a:ext cx="803176" cy="1032034"/>
          </a:xfrm>
          <a:prstGeom prst="bentConnector3">
            <a:avLst>
              <a:gd name="adj1" fmla="val 187283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8A1FC8F3-DB61-1C96-836F-42C046476C5B}"/>
              </a:ext>
            </a:extLst>
          </p:cNvPr>
          <p:cNvSpPr txBox="1"/>
          <p:nvPr/>
        </p:nvSpPr>
        <p:spPr>
          <a:xfrm>
            <a:off x="2678104" y="5697725"/>
            <a:ext cx="1703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필터가 움직이는 방향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6A56BD9-6B3B-A3BB-58FC-1A64471C5DFA}"/>
              </a:ext>
            </a:extLst>
          </p:cNvPr>
          <p:cNvSpPr txBox="1"/>
          <p:nvPr/>
        </p:nvSpPr>
        <p:spPr>
          <a:xfrm>
            <a:off x="1693878" y="3440713"/>
            <a:ext cx="11583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필터</a:t>
            </a:r>
            <a:r>
              <a:rPr lang="en-US" altLang="ko-KR" sz="1200" dirty="0"/>
              <a:t>(1,1,L)</a:t>
            </a:r>
            <a:endParaRPr lang="ko-KR" altLang="en-US" sz="12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18D51C9-18C4-C38F-E041-53017061777B}"/>
              </a:ext>
            </a:extLst>
          </p:cNvPr>
          <p:cNvSpPr txBox="1"/>
          <p:nvPr/>
        </p:nvSpPr>
        <p:spPr>
          <a:xfrm>
            <a:off x="3860564" y="3283320"/>
            <a:ext cx="9701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입력</a:t>
            </a:r>
            <a:r>
              <a:rPr lang="en-US" altLang="ko-KR" sz="1200" dirty="0"/>
              <a:t>(W,H,L)</a:t>
            </a:r>
            <a:endParaRPr lang="ko-KR" altLang="en-US" sz="1200" dirty="0"/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2DF02E98-E0AC-00B3-39BC-632E4D45906E}"/>
              </a:ext>
            </a:extLst>
          </p:cNvPr>
          <p:cNvCxnSpPr>
            <a:cxnSpLocks/>
            <a:stCxn id="63" idx="2"/>
          </p:cNvCxnSpPr>
          <p:nvPr/>
        </p:nvCxnSpPr>
        <p:spPr>
          <a:xfrm flipH="1">
            <a:off x="2139078" y="3717712"/>
            <a:ext cx="133972" cy="35320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FCF56F66-AF1C-B254-B941-19AAA4AF945D}"/>
              </a:ext>
            </a:extLst>
          </p:cNvPr>
          <p:cNvCxnSpPr/>
          <p:nvPr/>
        </p:nvCxnSpPr>
        <p:spPr>
          <a:xfrm flipH="1">
            <a:off x="3713463" y="3560319"/>
            <a:ext cx="331966" cy="22366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D95F40E9-A713-73B8-1750-EA42E703E8B4}"/>
              </a:ext>
            </a:extLst>
          </p:cNvPr>
          <p:cNvSpPr txBox="1"/>
          <p:nvPr/>
        </p:nvSpPr>
        <p:spPr>
          <a:xfrm>
            <a:off x="8684422" y="5614144"/>
            <a:ext cx="1530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출력 형태 </a:t>
            </a:r>
            <a:r>
              <a:rPr lang="en-US" altLang="ko-KR" sz="1200" dirty="0"/>
              <a:t>:2D(W,H)</a:t>
            </a:r>
          </a:p>
        </p:txBody>
      </p:sp>
      <p:sp>
        <p:nvSpPr>
          <p:cNvPr id="70" name="정육면체 69">
            <a:extLst>
              <a:ext uri="{FF2B5EF4-FFF2-40B4-BE49-F238E27FC236}">
                <a16:creationId xmlns:a16="http://schemas.microsoft.com/office/drawing/2014/main" id="{B28264CD-CE69-AB48-8694-3E344D34776A}"/>
              </a:ext>
            </a:extLst>
          </p:cNvPr>
          <p:cNvSpPr/>
          <p:nvPr/>
        </p:nvSpPr>
        <p:spPr>
          <a:xfrm>
            <a:off x="854684" y="3791152"/>
            <a:ext cx="4170118" cy="2300111"/>
          </a:xfrm>
          <a:prstGeom prst="cub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정육면체 1">
            <a:extLst>
              <a:ext uri="{FF2B5EF4-FFF2-40B4-BE49-F238E27FC236}">
                <a16:creationId xmlns:a16="http://schemas.microsoft.com/office/drawing/2014/main" id="{9DDAA69B-A449-A8D3-F52C-2C1E8417A19F}"/>
              </a:ext>
            </a:extLst>
          </p:cNvPr>
          <p:cNvSpPr/>
          <p:nvPr/>
        </p:nvSpPr>
        <p:spPr>
          <a:xfrm>
            <a:off x="1304734" y="4081410"/>
            <a:ext cx="1078596" cy="1065309"/>
          </a:xfrm>
          <a:prstGeom prst="cube">
            <a:avLst>
              <a:gd name="adj" fmla="val 63433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62B75C-5D1C-F70E-7FD0-D45F9E0B639C}"/>
              </a:ext>
            </a:extLst>
          </p:cNvPr>
          <p:cNvSpPr txBox="1"/>
          <p:nvPr/>
        </p:nvSpPr>
        <p:spPr>
          <a:xfrm>
            <a:off x="4767368" y="5697725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D21F37-CA94-FF74-D0AC-822015C88CAF}"/>
              </a:ext>
            </a:extLst>
          </p:cNvPr>
          <p:cNvSpPr txBox="1"/>
          <p:nvPr/>
        </p:nvSpPr>
        <p:spPr>
          <a:xfrm>
            <a:off x="2074279" y="4643731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5107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6DD0C1A-7EC1-4B4C-B7B7-9BE87DB5ABBC}"/>
              </a:ext>
            </a:extLst>
          </p:cNvPr>
          <p:cNvSpPr txBox="1"/>
          <p:nvPr/>
        </p:nvSpPr>
        <p:spPr>
          <a:xfrm>
            <a:off x="4087277" y="2151727"/>
            <a:ext cx="401744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THANK</a:t>
            </a:r>
          </a:p>
          <a:p>
            <a:pPr algn="ctr"/>
            <a:r>
              <a:rPr lang="en-US" altLang="ko-KR" sz="8000" dirty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899949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5426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합성곱층의</a:t>
            </a:r>
            <a:r>
              <a:rPr lang="ko-KR" altLang="en-US" sz="2000" dirty="0">
                <a:latin typeface="+mj-ea"/>
                <a:ea typeface="+mj-ea"/>
              </a:rPr>
              <a:t> 필요성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11165236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신경망은 이미지나 영상을 처리하는 데 유용함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예를 들어 다음과 같이 </a:t>
            </a:r>
            <a:r>
              <a:rPr lang="en-US" altLang="ko-KR" sz="1600" dirty="0">
                <a:latin typeface="+mn-ea"/>
              </a:rPr>
              <a:t>3x3 </a:t>
            </a:r>
            <a:r>
              <a:rPr lang="ko-KR" altLang="en-US" sz="1600" dirty="0">
                <a:latin typeface="+mn-ea"/>
              </a:rPr>
              <a:t>흑백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 err="1">
                <a:latin typeface="+mn-ea"/>
              </a:rPr>
              <a:t>그레이스케일</a:t>
            </a:r>
            <a:r>
              <a:rPr lang="en-US" altLang="ko-KR" sz="1600" dirty="0">
                <a:latin typeface="+mn-ea"/>
              </a:rPr>
              <a:t>) </a:t>
            </a:r>
            <a:r>
              <a:rPr lang="ko-KR" altLang="en-US" sz="1600" dirty="0">
                <a:latin typeface="+mn-ea"/>
              </a:rPr>
              <a:t>이미지가 있다고 가정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이미지 분석은 다음 그림의 왼쪽과 같은 </a:t>
            </a:r>
            <a:r>
              <a:rPr lang="en-US" altLang="ko-KR" sz="1600" dirty="0">
                <a:latin typeface="+mn-ea"/>
              </a:rPr>
              <a:t>3x3 </a:t>
            </a:r>
            <a:r>
              <a:rPr lang="ko-KR" altLang="en-US" sz="1600" dirty="0">
                <a:latin typeface="+mn-ea"/>
              </a:rPr>
              <a:t>배열을 오른쪽과 같이 펼쳐서 각 픽셀에  가중치를 곱하여 은닉층으로 전달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그림과 같이 이미지를 펼쳐서 분석하면 데이터의 공간적 구조를 무시하게 되는데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이것을 방지하려고 도입된 것이 </a:t>
            </a:r>
            <a:r>
              <a:rPr lang="ko-KR" altLang="en-US" sz="1600" dirty="0" err="1">
                <a:latin typeface="+mn-ea"/>
              </a:rPr>
              <a:t>합성곱층임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C3B3877-010D-1F5C-2CD3-BEF36FEE4A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1248673"/>
              </p:ext>
            </p:extLst>
          </p:nvPr>
        </p:nvGraphicFramePr>
        <p:xfrm>
          <a:off x="3217415" y="3937202"/>
          <a:ext cx="1312335" cy="11514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7445">
                  <a:extLst>
                    <a:ext uri="{9D8B030D-6E8A-4147-A177-3AD203B41FA5}">
                      <a16:colId xmlns:a16="http://schemas.microsoft.com/office/drawing/2014/main" val="3028819584"/>
                    </a:ext>
                  </a:extLst>
                </a:gridCol>
                <a:gridCol w="437445">
                  <a:extLst>
                    <a:ext uri="{9D8B030D-6E8A-4147-A177-3AD203B41FA5}">
                      <a16:colId xmlns:a16="http://schemas.microsoft.com/office/drawing/2014/main" val="288997404"/>
                    </a:ext>
                  </a:extLst>
                </a:gridCol>
                <a:gridCol w="437445">
                  <a:extLst>
                    <a:ext uri="{9D8B030D-6E8A-4147-A177-3AD203B41FA5}">
                      <a16:colId xmlns:a16="http://schemas.microsoft.com/office/drawing/2014/main" val="1412856394"/>
                    </a:ext>
                  </a:extLst>
                </a:gridCol>
              </a:tblGrid>
              <a:tr h="3750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142976"/>
                  </a:ext>
                </a:extLst>
              </a:tr>
              <a:tr h="3881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7322954"/>
                  </a:ext>
                </a:extLst>
              </a:tr>
              <a:tr h="3881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383013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FDA870AF-AEAF-74A8-5F7B-3ABA88719A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218"/>
              </p:ext>
            </p:extLst>
          </p:nvPr>
        </p:nvGraphicFramePr>
        <p:xfrm>
          <a:off x="6248400" y="3108240"/>
          <a:ext cx="437445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7445">
                  <a:extLst>
                    <a:ext uri="{9D8B030D-6E8A-4147-A177-3AD203B41FA5}">
                      <a16:colId xmlns:a16="http://schemas.microsoft.com/office/drawing/2014/main" val="3427000691"/>
                    </a:ext>
                  </a:extLst>
                </a:gridCol>
              </a:tblGrid>
              <a:tr h="1250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41003"/>
                  </a:ext>
                </a:extLst>
              </a:tr>
              <a:tr h="2407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5112071"/>
                  </a:ext>
                </a:extLst>
              </a:tr>
              <a:tr h="1250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946838"/>
                  </a:ext>
                </a:extLst>
              </a:tr>
              <a:tr h="1293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2203494"/>
                  </a:ext>
                </a:extLst>
              </a:tr>
              <a:tr h="2363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4622426"/>
                  </a:ext>
                </a:extLst>
              </a:tr>
              <a:tr h="1293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5382719"/>
                  </a:ext>
                </a:extLst>
              </a:tr>
              <a:tr h="1293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6941971"/>
                  </a:ext>
                </a:extLst>
              </a:tr>
              <a:tr h="2363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7157813"/>
                  </a:ext>
                </a:extLst>
              </a:tr>
              <a:tr h="1293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7082785"/>
                  </a:ext>
                </a:extLst>
              </a:tr>
            </a:tbl>
          </a:graphicData>
        </a:graphic>
      </p:graphicFrame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BF24D3A-AD02-7FA0-4099-F89C7E597CCE}"/>
              </a:ext>
            </a:extLst>
          </p:cNvPr>
          <p:cNvCxnSpPr/>
          <p:nvPr/>
        </p:nvCxnSpPr>
        <p:spPr>
          <a:xfrm>
            <a:off x="4419600" y="4893733"/>
            <a:ext cx="1930400" cy="1312334"/>
          </a:xfrm>
          <a:prstGeom prst="straightConnector1">
            <a:avLst/>
          </a:prstGeom>
          <a:ln w="127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CCCEFA1-78DE-6F69-B0E3-40CBB9CE62D3}"/>
              </a:ext>
            </a:extLst>
          </p:cNvPr>
          <p:cNvCxnSpPr>
            <a:cxnSpLocks/>
          </p:cNvCxnSpPr>
          <p:nvPr/>
        </p:nvCxnSpPr>
        <p:spPr>
          <a:xfrm>
            <a:off x="3945467" y="4893733"/>
            <a:ext cx="2404533" cy="939800"/>
          </a:xfrm>
          <a:prstGeom prst="straightConnector1">
            <a:avLst/>
          </a:prstGeom>
          <a:ln w="1270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50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60520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</a:t>
            </a:r>
            <a:r>
              <a:rPr lang="ko-KR" altLang="en-US" sz="2000" dirty="0">
                <a:latin typeface="+mj-ea"/>
                <a:ea typeface="+mj-ea"/>
              </a:rPr>
              <a:t> 신경망 구조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8254183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신경망</a:t>
            </a:r>
            <a:r>
              <a:rPr lang="en-US" altLang="ko-KR" sz="1600" baseline="30000" dirty="0">
                <a:latin typeface="+mn-ea"/>
              </a:rPr>
              <a:t>CNN</a:t>
            </a:r>
            <a:r>
              <a:rPr lang="ko-KR" altLang="en-US" sz="1600" dirty="0">
                <a:latin typeface="+mn-ea"/>
              </a:rPr>
              <a:t>은 음성 인식이나 이미지</a:t>
            </a:r>
            <a:r>
              <a:rPr lang="en-US" altLang="ko-KR" sz="1600" dirty="0">
                <a:latin typeface="+mn-ea"/>
              </a:rPr>
              <a:t>/</a:t>
            </a:r>
            <a:r>
              <a:rPr lang="ko-KR" altLang="en-US" sz="1600" dirty="0">
                <a:latin typeface="+mn-ea"/>
              </a:rPr>
              <a:t>영상 인식에서 주로 사용되는 신경망임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다차원 배열 데이터를 처리하도록 구성되어 컬러 이미지 같은 다차원 배열에 특화되어 있음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4</a:t>
            </a:fld>
            <a:r>
              <a:rPr lang="ko-KR" altLang="en-US" dirty="0"/>
              <a:t> </a:t>
            </a:r>
            <a:r>
              <a:rPr lang="en-US" altLang="ko-KR" dirty="0"/>
              <a:t>/ 21</a:t>
            </a:r>
          </a:p>
        </p:txBody>
      </p:sp>
      <p:grpSp>
        <p:nvGrpSpPr>
          <p:cNvPr id="1033" name="그룹 1032">
            <a:extLst>
              <a:ext uri="{FF2B5EF4-FFF2-40B4-BE49-F238E27FC236}">
                <a16:creationId xmlns:a16="http://schemas.microsoft.com/office/drawing/2014/main" id="{A02BBEB0-223B-7BF8-8017-B5E15CB8CE59}"/>
              </a:ext>
            </a:extLst>
          </p:cNvPr>
          <p:cNvGrpSpPr/>
          <p:nvPr/>
        </p:nvGrpSpPr>
        <p:grpSpPr>
          <a:xfrm>
            <a:off x="1024193" y="2524171"/>
            <a:ext cx="10143613" cy="2597325"/>
            <a:chOff x="439619" y="2650296"/>
            <a:chExt cx="10143613" cy="2597325"/>
          </a:xfrm>
        </p:grpSpPr>
        <p:grpSp>
          <p:nvGrpSpPr>
            <p:cNvPr id="120" name="그룹 119">
              <a:extLst>
                <a:ext uri="{FF2B5EF4-FFF2-40B4-BE49-F238E27FC236}">
                  <a16:creationId xmlns:a16="http://schemas.microsoft.com/office/drawing/2014/main" id="{C913CDE2-5EA4-860F-9A53-A40BBA8D5D15}"/>
                </a:ext>
              </a:extLst>
            </p:cNvPr>
            <p:cNvGrpSpPr/>
            <p:nvPr/>
          </p:nvGrpSpPr>
          <p:grpSpPr>
            <a:xfrm>
              <a:off x="2608220" y="3190220"/>
              <a:ext cx="7975012" cy="2057401"/>
              <a:chOff x="1735931" y="2883617"/>
              <a:chExt cx="7975012" cy="2057401"/>
            </a:xfrm>
          </p:grpSpPr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7F468228-FDE2-1950-A42D-90DC6C9ED3E9}"/>
                  </a:ext>
                </a:extLst>
              </p:cNvPr>
              <p:cNvGrpSpPr/>
              <p:nvPr/>
            </p:nvGrpSpPr>
            <p:grpSpPr>
              <a:xfrm>
                <a:off x="1735931" y="2883617"/>
                <a:ext cx="1710268" cy="2057401"/>
                <a:chOff x="1820415" y="2816728"/>
                <a:chExt cx="1710268" cy="2057401"/>
              </a:xfrm>
            </p:grpSpPr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DCBD6DCE-F811-A880-4080-3B530D298F75}"/>
                    </a:ext>
                  </a:extLst>
                </p:cNvPr>
                <p:cNvSpPr/>
                <p:nvPr/>
              </p:nvSpPr>
              <p:spPr>
                <a:xfrm>
                  <a:off x="1820415" y="2816728"/>
                  <a:ext cx="1524000" cy="1837267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" name="직사각형 4">
                  <a:extLst>
                    <a:ext uri="{FF2B5EF4-FFF2-40B4-BE49-F238E27FC236}">
                      <a16:creationId xmlns:a16="http://schemas.microsoft.com/office/drawing/2014/main" id="{133099D8-F2E8-CE6C-FECE-9401A4E6427E}"/>
                    </a:ext>
                  </a:extLst>
                </p:cNvPr>
                <p:cNvSpPr/>
                <p:nvPr/>
              </p:nvSpPr>
              <p:spPr>
                <a:xfrm>
                  <a:off x="1913549" y="2926795"/>
                  <a:ext cx="1524000" cy="1837267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" name="직사각형 5">
                  <a:extLst>
                    <a:ext uri="{FF2B5EF4-FFF2-40B4-BE49-F238E27FC236}">
                      <a16:creationId xmlns:a16="http://schemas.microsoft.com/office/drawing/2014/main" id="{242A7B86-0D47-A65D-51F0-B0FA39429E0D}"/>
                    </a:ext>
                  </a:extLst>
                </p:cNvPr>
                <p:cNvSpPr/>
                <p:nvPr/>
              </p:nvSpPr>
              <p:spPr>
                <a:xfrm>
                  <a:off x="2006683" y="3036862"/>
                  <a:ext cx="1524000" cy="1837267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03B806E4-DE3A-9872-38AE-FADE0A290065}"/>
                  </a:ext>
                </a:extLst>
              </p:cNvPr>
              <p:cNvGrpSpPr/>
              <p:nvPr/>
            </p:nvGrpSpPr>
            <p:grpSpPr>
              <a:xfrm>
                <a:off x="3858054" y="3741156"/>
                <a:ext cx="795702" cy="1029810"/>
                <a:chOff x="4216565" y="3624185"/>
                <a:chExt cx="795702" cy="1029810"/>
              </a:xfrm>
            </p:grpSpPr>
            <p:sp>
              <p:nvSpPr>
                <p:cNvPr id="7" name="직사각형 6">
                  <a:extLst>
                    <a:ext uri="{FF2B5EF4-FFF2-40B4-BE49-F238E27FC236}">
                      <a16:creationId xmlns:a16="http://schemas.microsoft.com/office/drawing/2014/main" id="{3C3ECCB8-AF21-2E97-3946-CBC51000CA27}"/>
                    </a:ext>
                  </a:extLst>
                </p:cNvPr>
                <p:cNvSpPr/>
                <p:nvPr/>
              </p:nvSpPr>
              <p:spPr>
                <a:xfrm>
                  <a:off x="4216565" y="3624185"/>
                  <a:ext cx="609434" cy="809676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A3778466-9234-443C-D3C3-95B998DEF863}"/>
                    </a:ext>
                  </a:extLst>
                </p:cNvPr>
                <p:cNvSpPr/>
                <p:nvPr/>
              </p:nvSpPr>
              <p:spPr>
                <a:xfrm>
                  <a:off x="4309699" y="3734252"/>
                  <a:ext cx="609434" cy="809676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920945CB-BB98-6D97-3154-BF669D14011F}"/>
                    </a:ext>
                  </a:extLst>
                </p:cNvPr>
                <p:cNvSpPr/>
                <p:nvPr/>
              </p:nvSpPr>
              <p:spPr>
                <a:xfrm>
                  <a:off x="4402833" y="3844319"/>
                  <a:ext cx="609434" cy="809676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A2D97DC2-1556-2693-E0CA-9AD672ACA41F}"/>
                  </a:ext>
                </a:extLst>
              </p:cNvPr>
              <p:cNvGrpSpPr/>
              <p:nvPr/>
            </p:nvGrpSpPr>
            <p:grpSpPr>
              <a:xfrm>
                <a:off x="4879343" y="3585078"/>
                <a:ext cx="1100419" cy="1341966"/>
                <a:chOff x="5511881" y="3429000"/>
                <a:chExt cx="1100419" cy="1341966"/>
              </a:xfrm>
            </p:grpSpPr>
            <p:sp>
              <p:nvSpPr>
                <p:cNvPr id="10" name="직사각형 9">
                  <a:extLst>
                    <a:ext uri="{FF2B5EF4-FFF2-40B4-BE49-F238E27FC236}">
                      <a16:creationId xmlns:a16="http://schemas.microsoft.com/office/drawing/2014/main" id="{809EF576-57BE-03AA-BE82-1C2D1D94E451}"/>
                    </a:ext>
                  </a:extLst>
                </p:cNvPr>
                <p:cNvSpPr/>
                <p:nvPr/>
              </p:nvSpPr>
              <p:spPr>
                <a:xfrm>
                  <a:off x="5511881" y="3429000"/>
                  <a:ext cx="609434" cy="809676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2857426A-9614-019B-F250-0B6F875C3303}"/>
                    </a:ext>
                  </a:extLst>
                </p:cNvPr>
                <p:cNvSpPr/>
                <p:nvPr/>
              </p:nvSpPr>
              <p:spPr>
                <a:xfrm>
                  <a:off x="5605015" y="3539067"/>
                  <a:ext cx="609434" cy="809676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" name="직사각형 11">
                  <a:extLst>
                    <a:ext uri="{FF2B5EF4-FFF2-40B4-BE49-F238E27FC236}">
                      <a16:creationId xmlns:a16="http://schemas.microsoft.com/office/drawing/2014/main" id="{8149819E-E761-ECBC-7C87-BF94D15E6430}"/>
                    </a:ext>
                  </a:extLst>
                </p:cNvPr>
                <p:cNvSpPr/>
                <p:nvPr/>
              </p:nvSpPr>
              <p:spPr>
                <a:xfrm>
                  <a:off x="5698149" y="3649134"/>
                  <a:ext cx="609434" cy="809676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" name="직사각형 12">
                  <a:extLst>
                    <a:ext uri="{FF2B5EF4-FFF2-40B4-BE49-F238E27FC236}">
                      <a16:creationId xmlns:a16="http://schemas.microsoft.com/office/drawing/2014/main" id="{26D84526-1B92-A905-92C2-709EE5538D6C}"/>
                    </a:ext>
                  </a:extLst>
                </p:cNvPr>
                <p:cNvSpPr/>
                <p:nvPr/>
              </p:nvSpPr>
              <p:spPr>
                <a:xfrm>
                  <a:off x="5816598" y="3741156"/>
                  <a:ext cx="609434" cy="809676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20550370-3383-0D8C-0187-AC0FA80CBBBE}"/>
                    </a:ext>
                  </a:extLst>
                </p:cNvPr>
                <p:cNvSpPr/>
                <p:nvPr/>
              </p:nvSpPr>
              <p:spPr>
                <a:xfrm>
                  <a:off x="5909732" y="3851223"/>
                  <a:ext cx="609434" cy="809676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1978ECBF-5367-AF90-101B-CE6847508AC4}"/>
                    </a:ext>
                  </a:extLst>
                </p:cNvPr>
                <p:cNvSpPr/>
                <p:nvPr/>
              </p:nvSpPr>
              <p:spPr>
                <a:xfrm>
                  <a:off x="6002866" y="3961290"/>
                  <a:ext cx="609434" cy="809676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5" name="그룹 84">
                <a:extLst>
                  <a:ext uri="{FF2B5EF4-FFF2-40B4-BE49-F238E27FC236}">
                    <a16:creationId xmlns:a16="http://schemas.microsoft.com/office/drawing/2014/main" id="{E7C86497-D0F8-F45A-57BD-49E935F24486}"/>
                  </a:ext>
                </a:extLst>
              </p:cNvPr>
              <p:cNvGrpSpPr/>
              <p:nvPr/>
            </p:nvGrpSpPr>
            <p:grpSpPr>
              <a:xfrm>
                <a:off x="6180664" y="3781532"/>
                <a:ext cx="846837" cy="919743"/>
                <a:chOff x="7018780" y="3692184"/>
                <a:chExt cx="846837" cy="919743"/>
              </a:xfrm>
            </p:grpSpPr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7E8B1A87-62F4-8DCD-2AD9-1239696CFD26}"/>
                    </a:ext>
                  </a:extLst>
                </p:cNvPr>
                <p:cNvSpPr/>
                <p:nvPr/>
              </p:nvSpPr>
              <p:spPr>
                <a:xfrm>
                  <a:off x="7018780" y="3692184"/>
                  <a:ext cx="355852" cy="387453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D48EA857-7448-D840-1317-FF5956FBDDE2}"/>
                    </a:ext>
                  </a:extLst>
                </p:cNvPr>
                <p:cNvSpPr/>
                <p:nvPr/>
              </p:nvSpPr>
              <p:spPr>
                <a:xfrm>
                  <a:off x="7111914" y="3802251"/>
                  <a:ext cx="355852" cy="387453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4F5D8A45-37E1-96A6-5C76-317176BB1901}"/>
                    </a:ext>
                  </a:extLst>
                </p:cNvPr>
                <p:cNvSpPr/>
                <p:nvPr/>
              </p:nvSpPr>
              <p:spPr>
                <a:xfrm>
                  <a:off x="7205048" y="3912318"/>
                  <a:ext cx="355852" cy="387453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4EE99644-B51B-6EF5-DBF6-58A0E98FA907}"/>
                    </a:ext>
                  </a:extLst>
                </p:cNvPr>
                <p:cNvSpPr/>
                <p:nvPr/>
              </p:nvSpPr>
              <p:spPr>
                <a:xfrm>
                  <a:off x="7323497" y="4004340"/>
                  <a:ext cx="355852" cy="387453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94312A5F-BC92-124A-8896-45E05C216695}"/>
                    </a:ext>
                  </a:extLst>
                </p:cNvPr>
                <p:cNvSpPr/>
                <p:nvPr/>
              </p:nvSpPr>
              <p:spPr>
                <a:xfrm>
                  <a:off x="7416631" y="4114407"/>
                  <a:ext cx="355852" cy="387453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ADC1BA9C-B914-B2AB-01FC-EFA465D66CDE}"/>
                    </a:ext>
                  </a:extLst>
                </p:cNvPr>
                <p:cNvSpPr/>
                <p:nvPr/>
              </p:nvSpPr>
              <p:spPr>
                <a:xfrm>
                  <a:off x="7509765" y="4224474"/>
                  <a:ext cx="355852" cy="387453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09C19159-C8B0-9D72-BBF1-42B73D61A781}"/>
                  </a:ext>
                </a:extLst>
              </p:cNvPr>
              <p:cNvGrpSpPr/>
              <p:nvPr/>
            </p:nvGrpSpPr>
            <p:grpSpPr>
              <a:xfrm>
                <a:off x="7275804" y="3781056"/>
                <a:ext cx="786483" cy="885640"/>
                <a:chOff x="7932929" y="3728455"/>
                <a:chExt cx="786483" cy="885640"/>
              </a:xfrm>
            </p:grpSpPr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204DDDD6-61B5-4E9C-7B27-B0EB8140E1AB}"/>
                    </a:ext>
                  </a:extLst>
                </p:cNvPr>
                <p:cNvSpPr/>
                <p:nvPr/>
              </p:nvSpPr>
              <p:spPr>
                <a:xfrm>
                  <a:off x="7932929" y="3728455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455C071D-E224-E4A2-FD26-E72F457C03CB}"/>
                    </a:ext>
                  </a:extLst>
                </p:cNvPr>
                <p:cNvSpPr/>
                <p:nvPr/>
              </p:nvSpPr>
              <p:spPr>
                <a:xfrm>
                  <a:off x="7984208" y="3783224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9849C174-344D-8E21-F9F9-7EF070E7FF73}"/>
                    </a:ext>
                  </a:extLst>
                </p:cNvPr>
                <p:cNvSpPr/>
                <p:nvPr/>
              </p:nvSpPr>
              <p:spPr>
                <a:xfrm>
                  <a:off x="8042891" y="3848212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B61ECD60-F1F8-0E59-3DCB-EB5BC106B96E}"/>
                    </a:ext>
                  </a:extLst>
                </p:cNvPr>
                <p:cNvSpPr/>
                <p:nvPr/>
              </p:nvSpPr>
              <p:spPr>
                <a:xfrm>
                  <a:off x="8094170" y="3902981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93C6764A-9D75-E356-C808-03101FE408F1}"/>
                    </a:ext>
                  </a:extLst>
                </p:cNvPr>
                <p:cNvSpPr/>
                <p:nvPr/>
              </p:nvSpPr>
              <p:spPr>
                <a:xfrm>
                  <a:off x="8145259" y="3964072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8" name="직사각형 47">
                  <a:extLst>
                    <a:ext uri="{FF2B5EF4-FFF2-40B4-BE49-F238E27FC236}">
                      <a16:creationId xmlns:a16="http://schemas.microsoft.com/office/drawing/2014/main" id="{3CCF352D-4641-D5D7-180D-5DFE9E9B709B}"/>
                    </a:ext>
                  </a:extLst>
                </p:cNvPr>
                <p:cNvSpPr/>
                <p:nvPr/>
              </p:nvSpPr>
              <p:spPr>
                <a:xfrm>
                  <a:off x="8196538" y="4018841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79C8901E-1AA7-D780-579B-EEF9310BECCD}"/>
                    </a:ext>
                  </a:extLst>
                </p:cNvPr>
                <p:cNvSpPr/>
                <p:nvPr/>
              </p:nvSpPr>
              <p:spPr>
                <a:xfrm>
                  <a:off x="8255221" y="4083829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0" name="직사각형 49">
                  <a:extLst>
                    <a:ext uri="{FF2B5EF4-FFF2-40B4-BE49-F238E27FC236}">
                      <a16:creationId xmlns:a16="http://schemas.microsoft.com/office/drawing/2014/main" id="{44E2AC08-D7FF-4779-DD20-B51DF2225082}"/>
                    </a:ext>
                  </a:extLst>
                </p:cNvPr>
                <p:cNvSpPr/>
                <p:nvPr/>
              </p:nvSpPr>
              <p:spPr>
                <a:xfrm>
                  <a:off x="8306500" y="4138598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1" name="직사각형 50">
                  <a:extLst>
                    <a:ext uri="{FF2B5EF4-FFF2-40B4-BE49-F238E27FC236}">
                      <a16:creationId xmlns:a16="http://schemas.microsoft.com/office/drawing/2014/main" id="{331B2EC5-1DC7-4C5D-D4B8-612176AECF58}"/>
                    </a:ext>
                  </a:extLst>
                </p:cNvPr>
                <p:cNvSpPr/>
                <p:nvPr/>
              </p:nvSpPr>
              <p:spPr>
                <a:xfrm>
                  <a:off x="8354930" y="4193770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2" name="직사각형 51">
                  <a:extLst>
                    <a:ext uri="{FF2B5EF4-FFF2-40B4-BE49-F238E27FC236}">
                      <a16:creationId xmlns:a16="http://schemas.microsoft.com/office/drawing/2014/main" id="{B10C166A-FC93-2ADE-00F0-2E80DECCF994}"/>
                    </a:ext>
                  </a:extLst>
                </p:cNvPr>
                <p:cNvSpPr/>
                <p:nvPr/>
              </p:nvSpPr>
              <p:spPr>
                <a:xfrm>
                  <a:off x="8406209" y="4248539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3" name="직사각형 52">
                  <a:extLst>
                    <a:ext uri="{FF2B5EF4-FFF2-40B4-BE49-F238E27FC236}">
                      <a16:creationId xmlns:a16="http://schemas.microsoft.com/office/drawing/2014/main" id="{EFCA7F53-3023-458E-B47B-6B200D849773}"/>
                    </a:ext>
                  </a:extLst>
                </p:cNvPr>
                <p:cNvSpPr/>
                <p:nvPr/>
              </p:nvSpPr>
              <p:spPr>
                <a:xfrm>
                  <a:off x="8464892" y="4313527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4" name="직사각형 53">
                  <a:extLst>
                    <a:ext uri="{FF2B5EF4-FFF2-40B4-BE49-F238E27FC236}">
                      <a16:creationId xmlns:a16="http://schemas.microsoft.com/office/drawing/2014/main" id="{7F243CF2-30FA-4FCB-BC0D-96251FCF1E23}"/>
                    </a:ext>
                  </a:extLst>
                </p:cNvPr>
                <p:cNvSpPr/>
                <p:nvPr/>
              </p:nvSpPr>
              <p:spPr>
                <a:xfrm>
                  <a:off x="8516171" y="4368296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B3413E45-445D-D254-5D3D-57894AC516FA}"/>
                  </a:ext>
                </a:extLst>
              </p:cNvPr>
              <p:cNvGrpSpPr/>
              <p:nvPr/>
            </p:nvGrpSpPr>
            <p:grpSpPr>
              <a:xfrm>
                <a:off x="8239587" y="3781056"/>
                <a:ext cx="786483" cy="885640"/>
                <a:chOff x="7932929" y="3728455"/>
                <a:chExt cx="786483" cy="885640"/>
              </a:xfrm>
            </p:grpSpPr>
            <p:sp>
              <p:nvSpPr>
                <p:cNvPr id="57" name="직사각형 56">
                  <a:extLst>
                    <a:ext uri="{FF2B5EF4-FFF2-40B4-BE49-F238E27FC236}">
                      <a16:creationId xmlns:a16="http://schemas.microsoft.com/office/drawing/2014/main" id="{CD03837B-C84B-B633-86DE-2174E5632760}"/>
                    </a:ext>
                  </a:extLst>
                </p:cNvPr>
                <p:cNvSpPr/>
                <p:nvPr/>
              </p:nvSpPr>
              <p:spPr>
                <a:xfrm>
                  <a:off x="7932929" y="3728455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8" name="직사각형 57">
                  <a:extLst>
                    <a:ext uri="{FF2B5EF4-FFF2-40B4-BE49-F238E27FC236}">
                      <a16:creationId xmlns:a16="http://schemas.microsoft.com/office/drawing/2014/main" id="{687CEA40-CD96-B825-00E6-707A0B1C5C70}"/>
                    </a:ext>
                  </a:extLst>
                </p:cNvPr>
                <p:cNvSpPr/>
                <p:nvPr/>
              </p:nvSpPr>
              <p:spPr>
                <a:xfrm>
                  <a:off x="7984208" y="3783224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9" name="직사각형 58">
                  <a:extLst>
                    <a:ext uri="{FF2B5EF4-FFF2-40B4-BE49-F238E27FC236}">
                      <a16:creationId xmlns:a16="http://schemas.microsoft.com/office/drawing/2014/main" id="{A5BB88CD-3719-97B9-9986-37AA144ED2C4}"/>
                    </a:ext>
                  </a:extLst>
                </p:cNvPr>
                <p:cNvSpPr/>
                <p:nvPr/>
              </p:nvSpPr>
              <p:spPr>
                <a:xfrm>
                  <a:off x="8042891" y="3848212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0" name="직사각형 59">
                  <a:extLst>
                    <a:ext uri="{FF2B5EF4-FFF2-40B4-BE49-F238E27FC236}">
                      <a16:creationId xmlns:a16="http://schemas.microsoft.com/office/drawing/2014/main" id="{DAE15564-AE8B-48CA-D948-61B5E3F0E254}"/>
                    </a:ext>
                  </a:extLst>
                </p:cNvPr>
                <p:cNvSpPr/>
                <p:nvPr/>
              </p:nvSpPr>
              <p:spPr>
                <a:xfrm>
                  <a:off x="8094170" y="3902981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1" name="직사각형 60">
                  <a:extLst>
                    <a:ext uri="{FF2B5EF4-FFF2-40B4-BE49-F238E27FC236}">
                      <a16:creationId xmlns:a16="http://schemas.microsoft.com/office/drawing/2014/main" id="{83A0012E-8A4E-67EB-A85A-F97BFD5737EE}"/>
                    </a:ext>
                  </a:extLst>
                </p:cNvPr>
                <p:cNvSpPr/>
                <p:nvPr/>
              </p:nvSpPr>
              <p:spPr>
                <a:xfrm>
                  <a:off x="8145259" y="3964072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11EA4E85-B4D1-9E68-5393-34007A261BC7}"/>
                    </a:ext>
                  </a:extLst>
                </p:cNvPr>
                <p:cNvSpPr/>
                <p:nvPr/>
              </p:nvSpPr>
              <p:spPr>
                <a:xfrm>
                  <a:off x="8196538" y="4018841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AF66286B-A271-E48E-9ED0-288CB7E91AEE}"/>
                    </a:ext>
                  </a:extLst>
                </p:cNvPr>
                <p:cNvSpPr/>
                <p:nvPr/>
              </p:nvSpPr>
              <p:spPr>
                <a:xfrm>
                  <a:off x="8255221" y="4083829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직사각형 63">
                  <a:extLst>
                    <a:ext uri="{FF2B5EF4-FFF2-40B4-BE49-F238E27FC236}">
                      <a16:creationId xmlns:a16="http://schemas.microsoft.com/office/drawing/2014/main" id="{330FD1CC-E349-33D9-5DD7-013EDE88BEFC}"/>
                    </a:ext>
                  </a:extLst>
                </p:cNvPr>
                <p:cNvSpPr/>
                <p:nvPr/>
              </p:nvSpPr>
              <p:spPr>
                <a:xfrm>
                  <a:off x="8306500" y="4138598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5" name="직사각형 64">
                  <a:extLst>
                    <a:ext uri="{FF2B5EF4-FFF2-40B4-BE49-F238E27FC236}">
                      <a16:creationId xmlns:a16="http://schemas.microsoft.com/office/drawing/2014/main" id="{35E7C5D3-34B8-4A5F-921E-0B9C0D61CE15}"/>
                    </a:ext>
                  </a:extLst>
                </p:cNvPr>
                <p:cNvSpPr/>
                <p:nvPr/>
              </p:nvSpPr>
              <p:spPr>
                <a:xfrm>
                  <a:off x="8354930" y="4193770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6" name="직사각형 65">
                  <a:extLst>
                    <a:ext uri="{FF2B5EF4-FFF2-40B4-BE49-F238E27FC236}">
                      <a16:creationId xmlns:a16="http://schemas.microsoft.com/office/drawing/2014/main" id="{08586E5C-94D6-7966-1AAF-4B76C0A7439D}"/>
                    </a:ext>
                  </a:extLst>
                </p:cNvPr>
                <p:cNvSpPr/>
                <p:nvPr/>
              </p:nvSpPr>
              <p:spPr>
                <a:xfrm>
                  <a:off x="8406209" y="4248539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직사각형 66">
                  <a:extLst>
                    <a:ext uri="{FF2B5EF4-FFF2-40B4-BE49-F238E27FC236}">
                      <a16:creationId xmlns:a16="http://schemas.microsoft.com/office/drawing/2014/main" id="{6E00850A-16F3-B77B-51FF-52EE9B6BC0CD}"/>
                    </a:ext>
                  </a:extLst>
                </p:cNvPr>
                <p:cNvSpPr/>
                <p:nvPr/>
              </p:nvSpPr>
              <p:spPr>
                <a:xfrm>
                  <a:off x="8464892" y="4313527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8" name="직사각형 67">
                  <a:extLst>
                    <a:ext uri="{FF2B5EF4-FFF2-40B4-BE49-F238E27FC236}">
                      <a16:creationId xmlns:a16="http://schemas.microsoft.com/office/drawing/2014/main" id="{E92C369B-BD4D-DED6-F798-FA249F38D038}"/>
                    </a:ext>
                  </a:extLst>
                </p:cNvPr>
                <p:cNvSpPr/>
                <p:nvPr/>
              </p:nvSpPr>
              <p:spPr>
                <a:xfrm>
                  <a:off x="8516171" y="4368296"/>
                  <a:ext cx="203241" cy="245799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E1368E89-F275-64DE-5E4B-970575FA265D}"/>
                  </a:ext>
                </a:extLst>
              </p:cNvPr>
              <p:cNvSpPr/>
              <p:nvPr/>
            </p:nvSpPr>
            <p:spPr>
              <a:xfrm>
                <a:off x="9211673" y="3802250"/>
                <a:ext cx="203241" cy="24579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직사각형 85">
                <a:extLst>
                  <a:ext uri="{FF2B5EF4-FFF2-40B4-BE49-F238E27FC236}">
                    <a16:creationId xmlns:a16="http://schemas.microsoft.com/office/drawing/2014/main" id="{1609E1F2-FC52-0AFB-97EC-0D5B18EB244F}"/>
                  </a:ext>
                </a:extLst>
              </p:cNvPr>
              <p:cNvSpPr/>
              <p:nvPr/>
            </p:nvSpPr>
            <p:spPr>
              <a:xfrm>
                <a:off x="9315991" y="3925149"/>
                <a:ext cx="203241" cy="24579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직사각형 86">
                <a:extLst>
                  <a:ext uri="{FF2B5EF4-FFF2-40B4-BE49-F238E27FC236}">
                    <a16:creationId xmlns:a16="http://schemas.microsoft.com/office/drawing/2014/main" id="{8D4B3F0B-A81F-BF7F-94C2-E9DBD0914458}"/>
                  </a:ext>
                </a:extLst>
              </p:cNvPr>
              <p:cNvSpPr/>
              <p:nvPr/>
            </p:nvSpPr>
            <p:spPr>
              <a:xfrm>
                <a:off x="9413788" y="4065323"/>
                <a:ext cx="203241" cy="24579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직사각형 87">
                <a:extLst>
                  <a:ext uri="{FF2B5EF4-FFF2-40B4-BE49-F238E27FC236}">
                    <a16:creationId xmlns:a16="http://schemas.microsoft.com/office/drawing/2014/main" id="{D335C6E1-8F7D-6623-8313-696DE8065E06}"/>
                  </a:ext>
                </a:extLst>
              </p:cNvPr>
              <p:cNvSpPr/>
              <p:nvPr/>
            </p:nvSpPr>
            <p:spPr>
              <a:xfrm>
                <a:off x="9507702" y="4187971"/>
                <a:ext cx="203241" cy="24579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96" name="그룹 95">
                <a:extLst>
                  <a:ext uri="{FF2B5EF4-FFF2-40B4-BE49-F238E27FC236}">
                    <a16:creationId xmlns:a16="http://schemas.microsoft.com/office/drawing/2014/main" id="{DF95F65E-6176-5A79-3D20-0147BF91FBA2}"/>
                  </a:ext>
                </a:extLst>
              </p:cNvPr>
              <p:cNvGrpSpPr/>
              <p:nvPr/>
            </p:nvGrpSpPr>
            <p:grpSpPr>
              <a:xfrm>
                <a:off x="2926080" y="4246371"/>
                <a:ext cx="1650872" cy="524595"/>
                <a:chOff x="2926080" y="4246371"/>
                <a:chExt cx="1650872" cy="524595"/>
              </a:xfrm>
            </p:grpSpPr>
            <p:sp>
              <p:nvSpPr>
                <p:cNvPr id="89" name="직사각형 88">
                  <a:extLst>
                    <a:ext uri="{FF2B5EF4-FFF2-40B4-BE49-F238E27FC236}">
                      <a16:creationId xmlns:a16="http://schemas.microsoft.com/office/drawing/2014/main" id="{2A5F7C43-A3E6-BE67-A542-D457F2F5ECB3}"/>
                    </a:ext>
                  </a:extLst>
                </p:cNvPr>
                <p:cNvSpPr/>
                <p:nvPr/>
              </p:nvSpPr>
              <p:spPr>
                <a:xfrm>
                  <a:off x="2926080" y="4246371"/>
                  <a:ext cx="399063" cy="524595"/>
                </a:xfrm>
                <a:prstGeom prst="rect">
                  <a:avLst/>
                </a:prstGeom>
                <a:noFill/>
                <a:ln>
                  <a:prstDash val="sys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직사각형 89">
                  <a:extLst>
                    <a:ext uri="{FF2B5EF4-FFF2-40B4-BE49-F238E27FC236}">
                      <a16:creationId xmlns:a16="http://schemas.microsoft.com/office/drawing/2014/main" id="{505D641B-7C94-801A-56C8-2989D0547135}"/>
                    </a:ext>
                  </a:extLst>
                </p:cNvPr>
                <p:cNvSpPr/>
                <p:nvPr/>
              </p:nvSpPr>
              <p:spPr>
                <a:xfrm>
                  <a:off x="4417683" y="4481141"/>
                  <a:ext cx="159269" cy="197143"/>
                </a:xfrm>
                <a:prstGeom prst="rect">
                  <a:avLst/>
                </a:prstGeom>
                <a:noFill/>
                <a:ln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92" name="직선 연결선 91">
                  <a:extLst>
                    <a:ext uri="{FF2B5EF4-FFF2-40B4-BE49-F238E27FC236}">
                      <a16:creationId xmlns:a16="http://schemas.microsoft.com/office/drawing/2014/main" id="{6312D63F-082D-BAD7-66C0-945C3952F8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25143" y="4246371"/>
                  <a:ext cx="1076739" cy="23477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직선 연결선 93">
                  <a:extLst>
                    <a:ext uri="{FF2B5EF4-FFF2-40B4-BE49-F238E27FC236}">
                      <a16:creationId xmlns:a16="http://schemas.microsoft.com/office/drawing/2014/main" id="{96384F12-E19A-5F70-2922-85B65FC320EE}"/>
                    </a:ext>
                  </a:extLst>
                </p:cNvPr>
                <p:cNvCxnSpPr>
                  <a:cxnSpLocks/>
                  <a:endCxn id="90" idx="2"/>
                </p:cNvCxnSpPr>
                <p:nvPr/>
              </p:nvCxnSpPr>
              <p:spPr>
                <a:xfrm flipV="1">
                  <a:off x="3331524" y="4678284"/>
                  <a:ext cx="1165794" cy="8165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그룹 96">
                <a:extLst>
                  <a:ext uri="{FF2B5EF4-FFF2-40B4-BE49-F238E27FC236}">
                    <a16:creationId xmlns:a16="http://schemas.microsoft.com/office/drawing/2014/main" id="{58D6B15A-1093-311B-35C4-BA22D6D38658}"/>
                  </a:ext>
                </a:extLst>
              </p:cNvPr>
              <p:cNvGrpSpPr/>
              <p:nvPr/>
            </p:nvGrpSpPr>
            <p:grpSpPr>
              <a:xfrm>
                <a:off x="4431304" y="4129349"/>
                <a:ext cx="1077724" cy="252880"/>
                <a:chOff x="3070503" y="4416567"/>
                <a:chExt cx="1506449" cy="351598"/>
              </a:xfrm>
            </p:grpSpPr>
            <p:sp>
              <p:nvSpPr>
                <p:cNvPr id="98" name="직사각형 97">
                  <a:extLst>
                    <a:ext uri="{FF2B5EF4-FFF2-40B4-BE49-F238E27FC236}">
                      <a16:creationId xmlns:a16="http://schemas.microsoft.com/office/drawing/2014/main" id="{DBAA5094-7F84-7094-BF9F-396A0AD2E44F}"/>
                    </a:ext>
                  </a:extLst>
                </p:cNvPr>
                <p:cNvSpPr/>
                <p:nvPr/>
              </p:nvSpPr>
              <p:spPr>
                <a:xfrm>
                  <a:off x="3070503" y="4416567"/>
                  <a:ext cx="256722" cy="351598"/>
                </a:xfrm>
                <a:prstGeom prst="rect">
                  <a:avLst/>
                </a:prstGeom>
                <a:noFill/>
                <a:ln>
                  <a:prstDash val="sys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9" name="직사각형 98">
                  <a:extLst>
                    <a:ext uri="{FF2B5EF4-FFF2-40B4-BE49-F238E27FC236}">
                      <a16:creationId xmlns:a16="http://schemas.microsoft.com/office/drawing/2014/main" id="{49444080-6882-9229-A6E9-17E20C62B9C4}"/>
                    </a:ext>
                  </a:extLst>
                </p:cNvPr>
                <p:cNvSpPr/>
                <p:nvPr/>
              </p:nvSpPr>
              <p:spPr>
                <a:xfrm>
                  <a:off x="4417683" y="4481141"/>
                  <a:ext cx="159269" cy="197143"/>
                </a:xfrm>
                <a:prstGeom prst="rect">
                  <a:avLst/>
                </a:prstGeom>
                <a:noFill/>
                <a:ln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00" name="직선 연결선 99">
                  <a:extLst>
                    <a:ext uri="{FF2B5EF4-FFF2-40B4-BE49-F238E27FC236}">
                      <a16:creationId xmlns:a16="http://schemas.microsoft.com/office/drawing/2014/main" id="{B768EFC1-7587-AA38-52E7-72C588882F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51913" y="4430041"/>
                  <a:ext cx="1049969" cy="511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직선 연결선 100">
                  <a:extLst>
                    <a:ext uri="{FF2B5EF4-FFF2-40B4-BE49-F238E27FC236}">
                      <a16:creationId xmlns:a16="http://schemas.microsoft.com/office/drawing/2014/main" id="{634BEB98-D105-A4A8-C46D-113933961978}"/>
                    </a:ext>
                  </a:extLst>
                </p:cNvPr>
                <p:cNvCxnSpPr>
                  <a:cxnSpLocks/>
                  <a:endCxn id="99" idx="2"/>
                </p:cNvCxnSpPr>
                <p:nvPr/>
              </p:nvCxnSpPr>
              <p:spPr>
                <a:xfrm flipV="1">
                  <a:off x="3331524" y="4678284"/>
                  <a:ext cx="1165794" cy="8165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3" name="그룹 102">
                <a:extLst>
                  <a:ext uri="{FF2B5EF4-FFF2-40B4-BE49-F238E27FC236}">
                    <a16:creationId xmlns:a16="http://schemas.microsoft.com/office/drawing/2014/main" id="{B194BF0E-B79E-960E-DD17-3E74EE210C42}"/>
                  </a:ext>
                </a:extLst>
              </p:cNvPr>
              <p:cNvGrpSpPr/>
              <p:nvPr/>
            </p:nvGrpSpPr>
            <p:grpSpPr>
              <a:xfrm>
                <a:off x="5746970" y="4423944"/>
                <a:ext cx="1077724" cy="252880"/>
                <a:chOff x="3070503" y="4416567"/>
                <a:chExt cx="1506449" cy="351598"/>
              </a:xfrm>
            </p:grpSpPr>
            <p:sp>
              <p:nvSpPr>
                <p:cNvPr id="104" name="직사각형 103">
                  <a:extLst>
                    <a:ext uri="{FF2B5EF4-FFF2-40B4-BE49-F238E27FC236}">
                      <a16:creationId xmlns:a16="http://schemas.microsoft.com/office/drawing/2014/main" id="{51C55238-FA0F-0D8A-1A76-5A26812A9E12}"/>
                    </a:ext>
                  </a:extLst>
                </p:cNvPr>
                <p:cNvSpPr/>
                <p:nvPr/>
              </p:nvSpPr>
              <p:spPr>
                <a:xfrm>
                  <a:off x="3070503" y="4416567"/>
                  <a:ext cx="256722" cy="351598"/>
                </a:xfrm>
                <a:prstGeom prst="rect">
                  <a:avLst/>
                </a:prstGeom>
                <a:noFill/>
                <a:ln>
                  <a:prstDash val="sys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직사각형 104">
                  <a:extLst>
                    <a:ext uri="{FF2B5EF4-FFF2-40B4-BE49-F238E27FC236}">
                      <a16:creationId xmlns:a16="http://schemas.microsoft.com/office/drawing/2014/main" id="{A8C4F423-2C9F-719C-5E26-63658A4E1EDF}"/>
                    </a:ext>
                  </a:extLst>
                </p:cNvPr>
                <p:cNvSpPr/>
                <p:nvPr/>
              </p:nvSpPr>
              <p:spPr>
                <a:xfrm>
                  <a:off x="4417683" y="4481141"/>
                  <a:ext cx="159269" cy="197143"/>
                </a:xfrm>
                <a:prstGeom prst="rect">
                  <a:avLst/>
                </a:prstGeom>
                <a:noFill/>
                <a:ln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06" name="직선 연결선 105">
                  <a:extLst>
                    <a:ext uri="{FF2B5EF4-FFF2-40B4-BE49-F238E27FC236}">
                      <a16:creationId xmlns:a16="http://schemas.microsoft.com/office/drawing/2014/main" id="{4C3E0789-4B82-847C-8209-DB254FACACE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51913" y="4430041"/>
                  <a:ext cx="1049969" cy="511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직선 연결선 106">
                  <a:extLst>
                    <a:ext uri="{FF2B5EF4-FFF2-40B4-BE49-F238E27FC236}">
                      <a16:creationId xmlns:a16="http://schemas.microsoft.com/office/drawing/2014/main" id="{89520783-51E7-C49E-EDB9-2AD92C644EC6}"/>
                    </a:ext>
                  </a:extLst>
                </p:cNvPr>
                <p:cNvCxnSpPr>
                  <a:cxnSpLocks/>
                  <a:endCxn id="105" idx="2"/>
                </p:cNvCxnSpPr>
                <p:nvPr/>
              </p:nvCxnSpPr>
              <p:spPr>
                <a:xfrm flipV="1">
                  <a:off x="3331524" y="4678284"/>
                  <a:ext cx="1165794" cy="8165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9" name="직선 연결선 108">
                <a:extLst>
                  <a:ext uri="{FF2B5EF4-FFF2-40B4-BE49-F238E27FC236}">
                    <a16:creationId xmlns:a16="http://schemas.microsoft.com/office/drawing/2014/main" id="{858F8BB8-F25E-CA19-D9FF-632515AC2BFF}"/>
                  </a:ext>
                </a:extLst>
              </p:cNvPr>
              <p:cNvCxnSpPr>
                <a:endCxn id="25" idx="0"/>
              </p:cNvCxnSpPr>
              <p:nvPr/>
            </p:nvCxnSpPr>
            <p:spPr>
              <a:xfrm>
                <a:off x="6544858" y="3781056"/>
                <a:ext cx="832567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직선 연결선 109">
                <a:extLst>
                  <a:ext uri="{FF2B5EF4-FFF2-40B4-BE49-F238E27FC236}">
                    <a16:creationId xmlns:a16="http://schemas.microsoft.com/office/drawing/2014/main" id="{45039223-516B-219C-0BBF-9571CDAC9667}"/>
                  </a:ext>
                </a:extLst>
              </p:cNvPr>
              <p:cNvCxnSpPr>
                <a:cxnSpLocks/>
                <a:endCxn id="54" idx="2"/>
              </p:cNvCxnSpPr>
              <p:nvPr/>
            </p:nvCxnSpPr>
            <p:spPr>
              <a:xfrm flipV="1">
                <a:off x="6876781" y="4666696"/>
                <a:ext cx="1083886" cy="34579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직선 연결선 112">
                <a:extLst>
                  <a:ext uri="{FF2B5EF4-FFF2-40B4-BE49-F238E27FC236}">
                    <a16:creationId xmlns:a16="http://schemas.microsoft.com/office/drawing/2014/main" id="{7279BC96-B764-121D-B675-6480D9BB265E}"/>
                  </a:ext>
                </a:extLst>
              </p:cNvPr>
              <p:cNvCxnSpPr>
                <a:stCxn id="25" idx="0"/>
                <a:endCxn id="57" idx="0"/>
              </p:cNvCxnSpPr>
              <p:nvPr/>
            </p:nvCxnSpPr>
            <p:spPr>
              <a:xfrm>
                <a:off x="7377425" y="3781056"/>
                <a:ext cx="963783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직선 연결선 114">
                <a:extLst>
                  <a:ext uri="{FF2B5EF4-FFF2-40B4-BE49-F238E27FC236}">
                    <a16:creationId xmlns:a16="http://schemas.microsoft.com/office/drawing/2014/main" id="{B4BED6A0-556C-E955-50A9-D9F719EF6FC3}"/>
                  </a:ext>
                </a:extLst>
              </p:cNvPr>
              <p:cNvCxnSpPr>
                <a:stCxn id="54" idx="2"/>
                <a:endCxn id="68" idx="2"/>
              </p:cNvCxnSpPr>
              <p:nvPr/>
            </p:nvCxnSpPr>
            <p:spPr>
              <a:xfrm>
                <a:off x="7960667" y="4666696"/>
                <a:ext cx="963783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직선 연결선 116">
                <a:extLst>
                  <a:ext uri="{FF2B5EF4-FFF2-40B4-BE49-F238E27FC236}">
                    <a16:creationId xmlns:a16="http://schemas.microsoft.com/office/drawing/2014/main" id="{7AF8D668-F8BE-3A9D-DA8C-901AFA1E5618}"/>
                  </a:ext>
                </a:extLst>
              </p:cNvPr>
              <p:cNvCxnSpPr>
                <a:stCxn id="57" idx="0"/>
                <a:endCxn id="81" idx="0"/>
              </p:cNvCxnSpPr>
              <p:nvPr/>
            </p:nvCxnSpPr>
            <p:spPr>
              <a:xfrm>
                <a:off x="8341208" y="3781056"/>
                <a:ext cx="972086" cy="21194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직선 연결선 118">
                <a:extLst>
                  <a:ext uri="{FF2B5EF4-FFF2-40B4-BE49-F238E27FC236}">
                    <a16:creationId xmlns:a16="http://schemas.microsoft.com/office/drawing/2014/main" id="{93863DAA-4C82-E0E8-7D6B-5474B2060529}"/>
                  </a:ext>
                </a:extLst>
              </p:cNvPr>
              <p:cNvCxnSpPr>
                <a:stCxn id="68" idx="2"/>
                <a:endCxn id="88" idx="2"/>
              </p:cNvCxnSpPr>
              <p:nvPr/>
            </p:nvCxnSpPr>
            <p:spPr>
              <a:xfrm flipV="1">
                <a:off x="8924450" y="4433770"/>
                <a:ext cx="684873" cy="232926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30" name="Picture 6" descr="페라리 로마 3.9 V8 - 중고차 보배드림">
              <a:extLst>
                <a:ext uri="{FF2B5EF4-FFF2-40B4-BE49-F238E27FC236}">
                  <a16:creationId xmlns:a16="http://schemas.microsoft.com/office/drawing/2014/main" id="{3F017463-29EF-1995-9944-87E3D52E29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619" y="3707925"/>
              <a:ext cx="1926583" cy="14449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id="{254BA2F4-35E7-E333-5120-41378575397D}"/>
                </a:ext>
              </a:extLst>
            </p:cNvPr>
            <p:cNvSpPr/>
            <p:nvPr/>
          </p:nvSpPr>
          <p:spPr>
            <a:xfrm>
              <a:off x="1072403" y="4695722"/>
              <a:ext cx="365732" cy="303634"/>
            </a:xfrm>
            <a:prstGeom prst="rect">
              <a:avLst/>
            </a:prstGeom>
            <a:noFill/>
            <a:ln w="57150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3" name="직선 연결선 122">
              <a:extLst>
                <a:ext uri="{FF2B5EF4-FFF2-40B4-BE49-F238E27FC236}">
                  <a16:creationId xmlns:a16="http://schemas.microsoft.com/office/drawing/2014/main" id="{325999B5-6EB3-A748-4FB2-3D059D9CB4D1}"/>
                </a:ext>
              </a:extLst>
            </p:cNvPr>
            <p:cNvCxnSpPr>
              <a:stCxn id="121" idx="0"/>
            </p:cNvCxnSpPr>
            <p:nvPr/>
          </p:nvCxnSpPr>
          <p:spPr>
            <a:xfrm flipV="1">
              <a:off x="1255269" y="4552974"/>
              <a:ext cx="2543100" cy="142748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직선 연결선 124">
              <a:extLst>
                <a:ext uri="{FF2B5EF4-FFF2-40B4-BE49-F238E27FC236}">
                  <a16:creationId xmlns:a16="http://schemas.microsoft.com/office/drawing/2014/main" id="{6FD421EA-DC04-BFDC-DE86-9879770803AB}"/>
                </a:ext>
              </a:extLst>
            </p:cNvPr>
            <p:cNvCxnSpPr>
              <a:stCxn id="121" idx="2"/>
            </p:cNvCxnSpPr>
            <p:nvPr/>
          </p:nvCxnSpPr>
          <p:spPr>
            <a:xfrm>
              <a:off x="1255269" y="4999356"/>
              <a:ext cx="2543100" cy="78213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789B75E3-4FCB-5122-A5DF-618C95D1D9BA}"/>
                </a:ext>
              </a:extLst>
            </p:cNvPr>
            <p:cNvSpPr txBox="1"/>
            <p:nvPr/>
          </p:nvSpPr>
          <p:spPr>
            <a:xfrm>
              <a:off x="1091767" y="3425228"/>
              <a:ext cx="622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err="1"/>
                <a:t>입력층</a:t>
              </a:r>
              <a:endParaRPr lang="ko-KR" altLang="en-US" sz="1200" dirty="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252B5729-AA5D-27A8-F17A-6928F621E63A}"/>
                </a:ext>
              </a:extLst>
            </p:cNvPr>
            <p:cNvSpPr txBox="1"/>
            <p:nvPr/>
          </p:nvSpPr>
          <p:spPr>
            <a:xfrm>
              <a:off x="2059629" y="2653911"/>
              <a:ext cx="7769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/>
                <a:t>합성곱층</a:t>
              </a:r>
              <a:endParaRPr lang="en-US" altLang="ko-KR" sz="1200" dirty="0"/>
            </a:p>
            <a:p>
              <a:pPr algn="ctr"/>
              <a:r>
                <a:rPr lang="en-US" altLang="ko-KR" sz="1200" dirty="0">
                  <a:solidFill>
                    <a:srgbClr val="FF0000"/>
                  </a:solidFill>
                </a:rPr>
                <a:t>+</a:t>
              </a:r>
              <a:r>
                <a:rPr lang="ko-KR" altLang="en-US" sz="1200" dirty="0" err="1">
                  <a:solidFill>
                    <a:srgbClr val="FF0000"/>
                  </a:solidFill>
                </a:rPr>
                <a:t>렐루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1024" name="TextBox 1023">
              <a:extLst>
                <a:ext uri="{FF2B5EF4-FFF2-40B4-BE49-F238E27FC236}">
                  <a16:creationId xmlns:a16="http://schemas.microsoft.com/office/drawing/2014/main" id="{21811483-0AAB-76EF-EC90-9F2670D447BD}"/>
                </a:ext>
              </a:extLst>
            </p:cNvPr>
            <p:cNvSpPr txBox="1"/>
            <p:nvPr/>
          </p:nvSpPr>
          <p:spPr>
            <a:xfrm>
              <a:off x="4157261" y="2650296"/>
              <a:ext cx="6294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/>
                <a:t>풀링층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1025" name="TextBox 1024">
              <a:extLst>
                <a:ext uri="{FF2B5EF4-FFF2-40B4-BE49-F238E27FC236}">
                  <a16:creationId xmlns:a16="http://schemas.microsoft.com/office/drawing/2014/main" id="{56BA0F24-01D7-8DC0-D6B3-3166CF528B3E}"/>
                </a:ext>
              </a:extLst>
            </p:cNvPr>
            <p:cNvSpPr txBox="1"/>
            <p:nvPr/>
          </p:nvSpPr>
          <p:spPr>
            <a:xfrm>
              <a:off x="6304534" y="2659027"/>
              <a:ext cx="6294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/>
                <a:t>풀링층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1027" name="TextBox 1026">
              <a:extLst>
                <a:ext uri="{FF2B5EF4-FFF2-40B4-BE49-F238E27FC236}">
                  <a16:creationId xmlns:a16="http://schemas.microsoft.com/office/drawing/2014/main" id="{A5D5452E-65B1-72A3-52E0-25D138BE94FB}"/>
                </a:ext>
              </a:extLst>
            </p:cNvPr>
            <p:cNvSpPr txBox="1"/>
            <p:nvPr/>
          </p:nvSpPr>
          <p:spPr>
            <a:xfrm>
              <a:off x="5242759" y="2653910"/>
              <a:ext cx="7769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/>
                <a:t>합성곱층</a:t>
              </a:r>
              <a:endParaRPr lang="en-US" altLang="ko-KR" sz="1200" dirty="0"/>
            </a:p>
            <a:p>
              <a:pPr algn="ctr"/>
              <a:r>
                <a:rPr lang="en-US" altLang="ko-KR" sz="1200" dirty="0">
                  <a:solidFill>
                    <a:srgbClr val="FF0000"/>
                  </a:solidFill>
                </a:rPr>
                <a:t>+</a:t>
              </a:r>
              <a:r>
                <a:rPr lang="ko-KR" altLang="en-US" sz="1200" dirty="0" err="1">
                  <a:solidFill>
                    <a:srgbClr val="FF0000"/>
                  </a:solidFill>
                </a:rPr>
                <a:t>렐루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1029" name="TextBox 1028">
              <a:extLst>
                <a:ext uri="{FF2B5EF4-FFF2-40B4-BE49-F238E27FC236}">
                  <a16:creationId xmlns:a16="http://schemas.microsoft.com/office/drawing/2014/main" id="{B2C99E89-2E9A-EA06-D4CB-01C65AED8B6C}"/>
                </a:ext>
              </a:extLst>
            </p:cNvPr>
            <p:cNvSpPr txBox="1"/>
            <p:nvPr/>
          </p:nvSpPr>
          <p:spPr>
            <a:xfrm>
              <a:off x="7569923" y="2650296"/>
              <a:ext cx="6294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완전</a:t>
              </a:r>
              <a:endParaRPr lang="en-US" altLang="ko-KR" sz="1200" dirty="0"/>
            </a:p>
            <a:p>
              <a:pPr algn="ctr"/>
              <a:r>
                <a:rPr lang="ko-KR" altLang="en-US" sz="1200" dirty="0" err="1"/>
                <a:t>연결층</a:t>
              </a:r>
              <a:endParaRPr lang="ko-KR" altLang="en-US" sz="1200" dirty="0"/>
            </a:p>
          </p:txBody>
        </p:sp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C04BD7B8-AC7C-1229-3AB7-79E78E5873E1}"/>
                </a:ext>
              </a:extLst>
            </p:cNvPr>
            <p:cNvSpPr txBox="1"/>
            <p:nvPr/>
          </p:nvSpPr>
          <p:spPr>
            <a:xfrm>
              <a:off x="8635326" y="2659075"/>
              <a:ext cx="6294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/>
                <a:t>완전</a:t>
              </a:r>
              <a:endParaRPr lang="en-US" altLang="ko-KR" sz="1200" dirty="0"/>
            </a:p>
            <a:p>
              <a:pPr algn="ctr"/>
              <a:r>
                <a:rPr lang="ko-KR" altLang="en-US" sz="1200" dirty="0" err="1"/>
                <a:t>연결층</a:t>
              </a:r>
              <a:endParaRPr lang="ko-KR" altLang="en-US" sz="1200" dirty="0"/>
            </a:p>
          </p:txBody>
        </p:sp>
        <p:sp>
          <p:nvSpPr>
            <p:cNvPr id="1032" name="TextBox 1031">
              <a:extLst>
                <a:ext uri="{FF2B5EF4-FFF2-40B4-BE49-F238E27FC236}">
                  <a16:creationId xmlns:a16="http://schemas.microsoft.com/office/drawing/2014/main" id="{5F5F915A-8524-747D-B6C0-CBE5D284B800}"/>
                </a:ext>
              </a:extLst>
            </p:cNvPr>
            <p:cNvSpPr txBox="1"/>
            <p:nvPr/>
          </p:nvSpPr>
          <p:spPr>
            <a:xfrm>
              <a:off x="9673625" y="2659027"/>
              <a:ext cx="6294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 err="1"/>
                <a:t>출력층</a:t>
              </a:r>
              <a:endParaRPr lang="ko-KR" altLang="en-US" sz="1200" dirty="0"/>
            </a:p>
          </p:txBody>
        </p:sp>
      </p:grpSp>
      <p:sp>
        <p:nvSpPr>
          <p:cNvPr id="1034" name="TextBox 1033">
            <a:extLst>
              <a:ext uri="{FF2B5EF4-FFF2-40B4-BE49-F238E27FC236}">
                <a16:creationId xmlns:a16="http://schemas.microsoft.com/office/drawing/2014/main" id="{C98A36FB-1C98-36F9-8D92-0A463FCF5C01}"/>
              </a:ext>
            </a:extLst>
          </p:cNvPr>
          <p:cNvSpPr txBox="1"/>
          <p:nvPr/>
        </p:nvSpPr>
        <p:spPr>
          <a:xfrm>
            <a:off x="492380" y="5239811"/>
            <a:ext cx="8010526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신경망은 </a:t>
            </a:r>
            <a:r>
              <a:rPr lang="ko-KR" altLang="en-US" sz="1600" dirty="0" err="1">
                <a:latin typeface="+mn-ea"/>
              </a:rPr>
              <a:t>합성곱층과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풀링층을</a:t>
            </a:r>
            <a:r>
              <a:rPr lang="ko-KR" altLang="en-US" sz="1600" dirty="0">
                <a:latin typeface="+mn-ea"/>
              </a:rPr>
              <a:t> 거치면서 입력 이미지의 주요 특성 벡터를 추출함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추출된 주요 특성 벡터들은 완전연결층을 거치면서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차원 벡터로 변환되며</a:t>
            </a:r>
            <a:r>
              <a:rPr lang="en-US" altLang="ko-KR" sz="1600" dirty="0">
                <a:latin typeface="+mn-ea"/>
              </a:rPr>
              <a:t>,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마지막으로 출력층에서 활성화 함수인 </a:t>
            </a:r>
            <a:r>
              <a:rPr lang="ko-KR" altLang="en-US" sz="1600" dirty="0" err="1">
                <a:latin typeface="+mn-ea"/>
              </a:rPr>
              <a:t>소프트맥스</a:t>
            </a:r>
            <a:r>
              <a:rPr lang="ko-KR" altLang="en-US" sz="1600" dirty="0">
                <a:latin typeface="+mn-ea"/>
              </a:rPr>
              <a:t> 함수를 사용하여 최종 결과가 출력됨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36161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26188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입력층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10415031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입력층</a:t>
            </a:r>
            <a:r>
              <a:rPr lang="en-US" altLang="ko-KR" sz="1600" baseline="30000" dirty="0">
                <a:latin typeface="+mn-ea"/>
              </a:rPr>
              <a:t>input layer</a:t>
            </a:r>
            <a:r>
              <a:rPr lang="ko-KR" altLang="en-US" sz="1600" dirty="0">
                <a:latin typeface="+mn-ea"/>
              </a:rPr>
              <a:t>은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입력 이미지 데이터가 최초로 거치게 되는 계층임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이미지는 단순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차원 데이터가 아닌 높이</a:t>
            </a:r>
            <a:r>
              <a:rPr lang="en-US" altLang="ko-KR" sz="1600" baseline="30000" dirty="0">
                <a:latin typeface="+mn-ea"/>
              </a:rPr>
              <a:t>height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너비</a:t>
            </a:r>
            <a:r>
              <a:rPr lang="en-US" altLang="ko-KR" sz="1600" baseline="30000" dirty="0">
                <a:latin typeface="+mn-ea"/>
              </a:rPr>
              <a:t>width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채널</a:t>
            </a:r>
            <a:r>
              <a:rPr lang="en-US" altLang="ko-KR" sz="1600" baseline="30000" dirty="0">
                <a:latin typeface="+mn-ea"/>
              </a:rPr>
              <a:t>channel</a:t>
            </a:r>
            <a:r>
              <a:rPr lang="ko-KR" altLang="en-US" sz="1600" dirty="0">
                <a:latin typeface="+mn-ea"/>
              </a:rPr>
              <a:t>의 값을 갖는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차원 데이터임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채널은 이미지가 </a:t>
            </a:r>
            <a:r>
              <a:rPr lang="ko-KR" altLang="en-US" sz="1600" dirty="0" err="1">
                <a:latin typeface="+mn-ea"/>
              </a:rPr>
              <a:t>그레이스케일</a:t>
            </a:r>
            <a:r>
              <a:rPr lang="en-US" altLang="ko-KR" sz="1600" baseline="30000" dirty="0">
                <a:latin typeface="+mn-ea"/>
              </a:rPr>
              <a:t>gray scale</a:t>
            </a:r>
            <a:r>
              <a:rPr lang="ko-KR" altLang="en-US" sz="1600" dirty="0">
                <a:latin typeface="+mn-ea"/>
              </a:rPr>
              <a:t>이면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값을 가지며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컬러</a:t>
            </a:r>
            <a:r>
              <a:rPr lang="en-US" altLang="ko-KR" sz="1600" baseline="30000" dirty="0">
                <a:latin typeface="+mn-ea"/>
              </a:rPr>
              <a:t>RGB</a:t>
            </a:r>
            <a:r>
              <a:rPr lang="ko-KR" altLang="en-US" sz="1600" dirty="0">
                <a:latin typeface="+mn-ea"/>
              </a:rPr>
              <a:t>이면 </a:t>
            </a: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의 값을 가짐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예를 들어 다음 그림과 같은 형태는 높이</a:t>
            </a:r>
            <a:r>
              <a:rPr lang="en-US" altLang="ko-KR" sz="1600" dirty="0">
                <a:latin typeface="+mn-ea"/>
              </a:rPr>
              <a:t>4, </a:t>
            </a:r>
            <a:r>
              <a:rPr lang="ko-KR" altLang="en-US" sz="1600" dirty="0">
                <a:latin typeface="+mn-ea"/>
              </a:rPr>
              <a:t>너비</a:t>
            </a:r>
            <a:r>
              <a:rPr lang="en-US" altLang="ko-KR" sz="1600" dirty="0">
                <a:latin typeface="+mn-ea"/>
              </a:rPr>
              <a:t>4, </a:t>
            </a:r>
            <a:r>
              <a:rPr lang="ko-KR" altLang="en-US" sz="1600" dirty="0">
                <a:latin typeface="+mn-ea"/>
              </a:rPr>
              <a:t>채널은 </a:t>
            </a:r>
            <a:r>
              <a:rPr lang="en-US" altLang="ko-KR" sz="1600" dirty="0">
                <a:latin typeface="+mn-ea"/>
              </a:rPr>
              <a:t>RGB</a:t>
            </a:r>
            <a:r>
              <a:rPr lang="ko-KR" altLang="en-US" sz="1600" dirty="0">
                <a:latin typeface="+mn-ea"/>
              </a:rPr>
              <a:t>를 갖고 있으므로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이미지 형태는 </a:t>
            </a:r>
            <a:r>
              <a:rPr lang="en-US" altLang="ko-KR" sz="1600" dirty="0">
                <a:latin typeface="+mn-ea"/>
              </a:rPr>
              <a:t>(4,4,3)</a:t>
            </a:r>
            <a:r>
              <a:rPr lang="ko-KR" altLang="en-US" sz="1600" dirty="0">
                <a:latin typeface="+mn-ea"/>
              </a:rPr>
              <a:t>으로 표현함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5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sp>
        <p:nvSpPr>
          <p:cNvPr id="6" name="순서도: 데이터 5">
            <a:extLst>
              <a:ext uri="{FF2B5EF4-FFF2-40B4-BE49-F238E27FC236}">
                <a16:creationId xmlns:a16="http://schemas.microsoft.com/office/drawing/2014/main" id="{1058FA8A-C738-3B7B-EEDF-28D665270106}"/>
              </a:ext>
            </a:extLst>
          </p:cNvPr>
          <p:cNvSpPr/>
          <p:nvPr/>
        </p:nvSpPr>
        <p:spPr>
          <a:xfrm flipH="1">
            <a:off x="5771147" y="3888149"/>
            <a:ext cx="1040733" cy="2049437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8026"/>
              <a:gd name="connsiteY0" fmla="*/ 15106 h 15106"/>
              <a:gd name="connsiteX1" fmla="*/ 2000 w 8026"/>
              <a:gd name="connsiteY1" fmla="*/ 5106 h 15106"/>
              <a:gd name="connsiteX2" fmla="*/ 8026 w 8026"/>
              <a:gd name="connsiteY2" fmla="*/ 0 h 15106"/>
              <a:gd name="connsiteX3" fmla="*/ 8000 w 8026"/>
              <a:gd name="connsiteY3" fmla="*/ 15106 h 15106"/>
              <a:gd name="connsiteX4" fmla="*/ 0 w 8026"/>
              <a:gd name="connsiteY4" fmla="*/ 15106 h 15106"/>
              <a:gd name="connsiteX0" fmla="*/ 49 w 7508"/>
              <a:gd name="connsiteY0" fmla="*/ 13315 h 13315"/>
              <a:gd name="connsiteX1" fmla="*/ 0 w 7508"/>
              <a:gd name="connsiteY1" fmla="*/ 3380 h 13315"/>
              <a:gd name="connsiteX2" fmla="*/ 7508 w 7508"/>
              <a:gd name="connsiteY2" fmla="*/ 0 h 13315"/>
              <a:gd name="connsiteX3" fmla="*/ 7476 w 7508"/>
              <a:gd name="connsiteY3" fmla="*/ 10000 h 13315"/>
              <a:gd name="connsiteX4" fmla="*/ 49 w 7508"/>
              <a:gd name="connsiteY4" fmla="*/ 13315 h 13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08" h="13315">
                <a:moveTo>
                  <a:pt x="49" y="13315"/>
                </a:moveTo>
                <a:cubicBezTo>
                  <a:pt x="33" y="10003"/>
                  <a:pt x="16" y="6692"/>
                  <a:pt x="0" y="3380"/>
                </a:cubicBezTo>
                <a:lnTo>
                  <a:pt x="7508" y="0"/>
                </a:lnTo>
                <a:cubicBezTo>
                  <a:pt x="7497" y="3333"/>
                  <a:pt x="7487" y="6667"/>
                  <a:pt x="7476" y="10000"/>
                </a:cubicBezTo>
                <a:lnTo>
                  <a:pt x="49" y="13315"/>
                </a:lnTo>
                <a:close/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데이터 5">
            <a:extLst>
              <a:ext uri="{FF2B5EF4-FFF2-40B4-BE49-F238E27FC236}">
                <a16:creationId xmlns:a16="http://schemas.microsoft.com/office/drawing/2014/main" id="{5CEBE2CA-4816-EB74-0D99-3396F0C37BF8}"/>
              </a:ext>
            </a:extLst>
          </p:cNvPr>
          <p:cNvSpPr/>
          <p:nvPr/>
        </p:nvSpPr>
        <p:spPr>
          <a:xfrm flipH="1">
            <a:off x="5056268" y="3888149"/>
            <a:ext cx="1040733" cy="2049437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8026"/>
              <a:gd name="connsiteY0" fmla="*/ 15106 h 15106"/>
              <a:gd name="connsiteX1" fmla="*/ 2000 w 8026"/>
              <a:gd name="connsiteY1" fmla="*/ 5106 h 15106"/>
              <a:gd name="connsiteX2" fmla="*/ 8026 w 8026"/>
              <a:gd name="connsiteY2" fmla="*/ 0 h 15106"/>
              <a:gd name="connsiteX3" fmla="*/ 8000 w 8026"/>
              <a:gd name="connsiteY3" fmla="*/ 15106 h 15106"/>
              <a:gd name="connsiteX4" fmla="*/ 0 w 8026"/>
              <a:gd name="connsiteY4" fmla="*/ 15106 h 15106"/>
              <a:gd name="connsiteX0" fmla="*/ 49 w 7508"/>
              <a:gd name="connsiteY0" fmla="*/ 13315 h 13315"/>
              <a:gd name="connsiteX1" fmla="*/ 0 w 7508"/>
              <a:gd name="connsiteY1" fmla="*/ 3380 h 13315"/>
              <a:gd name="connsiteX2" fmla="*/ 7508 w 7508"/>
              <a:gd name="connsiteY2" fmla="*/ 0 h 13315"/>
              <a:gd name="connsiteX3" fmla="*/ 7476 w 7508"/>
              <a:gd name="connsiteY3" fmla="*/ 10000 h 13315"/>
              <a:gd name="connsiteX4" fmla="*/ 49 w 7508"/>
              <a:gd name="connsiteY4" fmla="*/ 13315 h 13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08" h="13315">
                <a:moveTo>
                  <a:pt x="49" y="13315"/>
                </a:moveTo>
                <a:cubicBezTo>
                  <a:pt x="33" y="10003"/>
                  <a:pt x="16" y="6692"/>
                  <a:pt x="0" y="3380"/>
                </a:cubicBezTo>
                <a:lnTo>
                  <a:pt x="7508" y="0"/>
                </a:lnTo>
                <a:cubicBezTo>
                  <a:pt x="7497" y="3333"/>
                  <a:pt x="7487" y="6667"/>
                  <a:pt x="7476" y="10000"/>
                </a:cubicBezTo>
                <a:lnTo>
                  <a:pt x="49" y="13315"/>
                </a:lnTo>
                <a:close/>
              </a:path>
            </a:pathLst>
          </a:cu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순서도: 데이터 5">
            <a:extLst>
              <a:ext uri="{FF2B5EF4-FFF2-40B4-BE49-F238E27FC236}">
                <a16:creationId xmlns:a16="http://schemas.microsoft.com/office/drawing/2014/main" id="{0A57E63B-85DA-1C77-7960-A7C768488B83}"/>
              </a:ext>
            </a:extLst>
          </p:cNvPr>
          <p:cNvSpPr/>
          <p:nvPr/>
        </p:nvSpPr>
        <p:spPr>
          <a:xfrm flipH="1">
            <a:off x="4256168" y="3888149"/>
            <a:ext cx="1040733" cy="2049437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8026"/>
              <a:gd name="connsiteY0" fmla="*/ 15106 h 15106"/>
              <a:gd name="connsiteX1" fmla="*/ 2000 w 8026"/>
              <a:gd name="connsiteY1" fmla="*/ 5106 h 15106"/>
              <a:gd name="connsiteX2" fmla="*/ 8026 w 8026"/>
              <a:gd name="connsiteY2" fmla="*/ 0 h 15106"/>
              <a:gd name="connsiteX3" fmla="*/ 8000 w 8026"/>
              <a:gd name="connsiteY3" fmla="*/ 15106 h 15106"/>
              <a:gd name="connsiteX4" fmla="*/ 0 w 8026"/>
              <a:gd name="connsiteY4" fmla="*/ 15106 h 15106"/>
              <a:gd name="connsiteX0" fmla="*/ 49 w 7508"/>
              <a:gd name="connsiteY0" fmla="*/ 13315 h 13315"/>
              <a:gd name="connsiteX1" fmla="*/ 0 w 7508"/>
              <a:gd name="connsiteY1" fmla="*/ 3380 h 13315"/>
              <a:gd name="connsiteX2" fmla="*/ 7508 w 7508"/>
              <a:gd name="connsiteY2" fmla="*/ 0 h 13315"/>
              <a:gd name="connsiteX3" fmla="*/ 7476 w 7508"/>
              <a:gd name="connsiteY3" fmla="*/ 10000 h 13315"/>
              <a:gd name="connsiteX4" fmla="*/ 49 w 7508"/>
              <a:gd name="connsiteY4" fmla="*/ 13315 h 13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08" h="13315">
                <a:moveTo>
                  <a:pt x="49" y="13315"/>
                </a:moveTo>
                <a:cubicBezTo>
                  <a:pt x="33" y="10003"/>
                  <a:pt x="16" y="6692"/>
                  <a:pt x="0" y="3380"/>
                </a:cubicBezTo>
                <a:lnTo>
                  <a:pt x="7508" y="0"/>
                </a:lnTo>
                <a:cubicBezTo>
                  <a:pt x="7497" y="3333"/>
                  <a:pt x="7487" y="6667"/>
                  <a:pt x="7476" y="10000"/>
                </a:cubicBezTo>
                <a:lnTo>
                  <a:pt x="49" y="13315"/>
                </a:lnTo>
                <a:close/>
              </a:path>
            </a:pathLst>
          </a:cu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왼쪽 중괄호 8">
            <a:extLst>
              <a:ext uri="{FF2B5EF4-FFF2-40B4-BE49-F238E27FC236}">
                <a16:creationId xmlns:a16="http://schemas.microsoft.com/office/drawing/2014/main" id="{81E57EBB-5399-0E3E-2CDC-08C52CC95D99}"/>
              </a:ext>
            </a:extLst>
          </p:cNvPr>
          <p:cNvSpPr/>
          <p:nvPr/>
        </p:nvSpPr>
        <p:spPr>
          <a:xfrm>
            <a:off x="3772127" y="3888149"/>
            <a:ext cx="407341" cy="1534137"/>
          </a:xfrm>
          <a:prstGeom prst="leftBrace">
            <a:avLst>
              <a:gd name="adj1" fmla="val 63818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왼쪽 중괄호 9">
            <a:extLst>
              <a:ext uri="{FF2B5EF4-FFF2-40B4-BE49-F238E27FC236}">
                <a16:creationId xmlns:a16="http://schemas.microsoft.com/office/drawing/2014/main" id="{89FDD7AC-CF27-139F-0A55-E7DC640B169C}"/>
              </a:ext>
            </a:extLst>
          </p:cNvPr>
          <p:cNvSpPr/>
          <p:nvPr/>
        </p:nvSpPr>
        <p:spPr>
          <a:xfrm rot="17819993">
            <a:off x="4561928" y="5254480"/>
            <a:ext cx="206635" cy="1157278"/>
          </a:xfrm>
          <a:prstGeom prst="leftBrace">
            <a:avLst>
              <a:gd name="adj1" fmla="val 63818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왼쪽 중괄호 10">
            <a:extLst>
              <a:ext uri="{FF2B5EF4-FFF2-40B4-BE49-F238E27FC236}">
                <a16:creationId xmlns:a16="http://schemas.microsoft.com/office/drawing/2014/main" id="{E16C7570-A572-3FE6-1CD3-3A0017E671C4}"/>
              </a:ext>
            </a:extLst>
          </p:cNvPr>
          <p:cNvSpPr/>
          <p:nvPr/>
        </p:nvSpPr>
        <p:spPr>
          <a:xfrm rot="5400000">
            <a:off x="4884936" y="2805423"/>
            <a:ext cx="345673" cy="1603211"/>
          </a:xfrm>
          <a:prstGeom prst="leftBrace">
            <a:avLst>
              <a:gd name="adj1" fmla="val 63818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86EBDA-B7EC-7D55-E974-5F5BB6364432}"/>
              </a:ext>
            </a:extLst>
          </p:cNvPr>
          <p:cNvSpPr txBox="1"/>
          <p:nvPr/>
        </p:nvSpPr>
        <p:spPr>
          <a:xfrm>
            <a:off x="4584023" y="3212914"/>
            <a:ext cx="9444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컬러</a:t>
            </a:r>
            <a:r>
              <a:rPr lang="en-US" altLang="ko-KR" sz="1100" dirty="0"/>
              <a:t>(RGB):3</a:t>
            </a:r>
            <a:endParaRPr lang="ko-KR" altLang="en-US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712C40-6878-1F69-28BB-378C77270DB8}"/>
              </a:ext>
            </a:extLst>
          </p:cNvPr>
          <p:cNvSpPr txBox="1"/>
          <p:nvPr/>
        </p:nvSpPr>
        <p:spPr>
          <a:xfrm>
            <a:off x="2608014" y="4523896"/>
            <a:ext cx="11560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높이</a:t>
            </a:r>
            <a:r>
              <a:rPr lang="en-US" altLang="ko-KR" sz="1100" dirty="0"/>
              <a:t>(height):4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1690D1-0B14-39AE-E04F-81943839A085}"/>
              </a:ext>
            </a:extLst>
          </p:cNvPr>
          <p:cNvSpPr txBox="1"/>
          <p:nvPr/>
        </p:nvSpPr>
        <p:spPr>
          <a:xfrm>
            <a:off x="3620448" y="5982342"/>
            <a:ext cx="10855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너비</a:t>
            </a:r>
            <a:r>
              <a:rPr lang="en-US" altLang="ko-KR" sz="1100" dirty="0"/>
              <a:t>(width):4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3891A1-21A2-8876-EBDB-95EFB239A69D}"/>
              </a:ext>
            </a:extLst>
          </p:cNvPr>
          <p:cNvSpPr txBox="1"/>
          <p:nvPr/>
        </p:nvSpPr>
        <p:spPr>
          <a:xfrm rot="1708119">
            <a:off x="4229562" y="3740482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accent1"/>
                </a:solidFill>
              </a:rPr>
              <a:t>Blue</a:t>
            </a:r>
            <a:endParaRPr lang="ko-KR" altLang="en-US" sz="1100" b="1" dirty="0">
              <a:solidFill>
                <a:schemeClr val="accent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49F0D7-A7A3-A9C0-F1E2-119BF7ADEEBF}"/>
              </a:ext>
            </a:extLst>
          </p:cNvPr>
          <p:cNvSpPr txBox="1"/>
          <p:nvPr/>
        </p:nvSpPr>
        <p:spPr>
          <a:xfrm rot="1708119">
            <a:off x="4999986" y="3757345"/>
            <a:ext cx="5373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chemeClr val="accent6"/>
                </a:solidFill>
              </a:rPr>
              <a:t>Green</a:t>
            </a:r>
            <a:endParaRPr lang="ko-KR" altLang="en-US" sz="1100" b="1" dirty="0">
              <a:solidFill>
                <a:schemeClr val="accent6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24566A-996E-7D32-1159-3C149062F8ED}"/>
              </a:ext>
            </a:extLst>
          </p:cNvPr>
          <p:cNvSpPr txBox="1"/>
          <p:nvPr/>
        </p:nvSpPr>
        <p:spPr>
          <a:xfrm rot="1708119">
            <a:off x="5769290" y="3757343"/>
            <a:ext cx="39626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Red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610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50554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err="1">
                <a:latin typeface="+mj-ea"/>
                <a:ea typeface="+mj-ea"/>
              </a:rPr>
              <a:t>합성곱층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353499"/>
            <a:ext cx="10905550" cy="2642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합성곱층</a:t>
            </a:r>
            <a:r>
              <a:rPr lang="en-US" altLang="ko-KR" sz="1600" baseline="30000" dirty="0">
                <a:latin typeface="+mn-ea"/>
              </a:rPr>
              <a:t>convolutional layer</a:t>
            </a:r>
            <a:r>
              <a:rPr lang="ko-KR" altLang="en-US" sz="1600" dirty="0">
                <a:latin typeface="+mn-ea"/>
              </a:rPr>
              <a:t>은 입력 데이터에서 특성을 추출하는 역할을 수행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입력 이미지가 </a:t>
            </a:r>
            <a:r>
              <a:rPr lang="ko-KR" altLang="en-US" sz="1600" dirty="0" err="1">
                <a:latin typeface="+mn-ea"/>
              </a:rPr>
              <a:t>들어왔을때</a:t>
            </a:r>
            <a:r>
              <a:rPr lang="ko-KR" altLang="en-US" sz="1600" dirty="0">
                <a:latin typeface="+mn-ea"/>
              </a:rPr>
              <a:t> 이미지에 대한 특성을 감지하기 위해 커널</a:t>
            </a:r>
            <a:r>
              <a:rPr lang="en-US" altLang="ko-KR" sz="1600" baseline="30000" dirty="0">
                <a:latin typeface="+mn-ea"/>
              </a:rPr>
              <a:t>kennel</a:t>
            </a:r>
            <a:r>
              <a:rPr lang="ko-KR" altLang="en-US" sz="1600" dirty="0">
                <a:latin typeface="+mn-ea"/>
              </a:rPr>
              <a:t>이나 필터를 사용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커널</a:t>
            </a:r>
            <a:r>
              <a:rPr lang="en-US" altLang="ko-KR" sz="1600" dirty="0">
                <a:latin typeface="+mn-ea"/>
              </a:rPr>
              <a:t>/</a:t>
            </a:r>
            <a:r>
              <a:rPr lang="ko-KR" altLang="en-US" sz="1600" dirty="0">
                <a:latin typeface="+mn-ea"/>
              </a:rPr>
              <a:t>필터는 이미지의 모든 영역을 훑으면서 특성을 추출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이렇게 추출된 결과물이 특성 맵</a:t>
            </a:r>
            <a:r>
              <a:rPr lang="en-US" altLang="ko-KR" sz="1600" baseline="30000" dirty="0">
                <a:latin typeface="+mn-ea"/>
              </a:rPr>
              <a:t>feature map</a:t>
            </a:r>
            <a:r>
              <a:rPr lang="ko-KR" altLang="en-US" sz="1600" dirty="0">
                <a:latin typeface="+mn-ea"/>
              </a:rPr>
              <a:t>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이때 커널은 </a:t>
            </a:r>
            <a:r>
              <a:rPr lang="en-US" altLang="ko-KR" sz="1600" dirty="0">
                <a:latin typeface="+mn-ea"/>
              </a:rPr>
              <a:t>3x3, 5x5</a:t>
            </a:r>
            <a:r>
              <a:rPr lang="ko-KR" altLang="en-US" sz="1600" dirty="0">
                <a:latin typeface="+mn-ea"/>
              </a:rPr>
              <a:t>크기로 적용되는 것이 일반적이며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 err="1">
                <a:latin typeface="+mn-ea"/>
              </a:rPr>
              <a:t>스트라이드</a:t>
            </a:r>
            <a:r>
              <a:rPr lang="en-US" altLang="ko-KR" sz="1600" baseline="30000" dirty="0">
                <a:latin typeface="+mn-ea"/>
              </a:rPr>
              <a:t>stride</a:t>
            </a:r>
            <a:r>
              <a:rPr lang="ko-KR" altLang="en-US" sz="1600" dirty="0">
                <a:latin typeface="+mn-ea"/>
              </a:rPr>
              <a:t>라는 지정된 간격에 따라 순차적으로 이동함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다음은 </a:t>
            </a:r>
            <a:r>
              <a:rPr lang="ko-KR" altLang="en-US" sz="1600" dirty="0" err="1">
                <a:latin typeface="+mn-ea"/>
              </a:rPr>
              <a:t>스트라이드가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일 때 이동하는 과정임 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단계</a:t>
            </a:r>
            <a:r>
              <a:rPr lang="en-US" altLang="ko-KR" sz="1600" dirty="0">
                <a:latin typeface="+mn-ea"/>
              </a:rPr>
              <a:t>. </a:t>
            </a:r>
            <a:r>
              <a:rPr lang="ko-KR" altLang="en-US" sz="1600" dirty="0">
                <a:latin typeface="+mn-ea"/>
              </a:rPr>
              <a:t>입력 이미지에 </a:t>
            </a:r>
            <a:r>
              <a:rPr lang="en-US" altLang="ko-KR" sz="1600" dirty="0">
                <a:latin typeface="+mn-ea"/>
              </a:rPr>
              <a:t>3x3 </a:t>
            </a:r>
            <a:r>
              <a:rPr lang="ko-KR" altLang="en-US" sz="1600" dirty="0">
                <a:latin typeface="+mn-ea"/>
              </a:rPr>
              <a:t>필터 적용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입력 이미지와 필터를 포개 놓고 대응되는 숫자끼리 곱한 후 모두 더함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6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B6ECF0F-4B89-FB6D-36BA-A9A6BF869F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552085"/>
              </p:ext>
            </p:extLst>
          </p:nvPr>
        </p:nvGraphicFramePr>
        <p:xfrm>
          <a:off x="2376237" y="4232074"/>
          <a:ext cx="222718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588730999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49825899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3187288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561782716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67427705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95590131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327025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263703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715091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8098088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95138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5655930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434F7E11-3FEA-A5D0-C143-D0515B85A6DE}"/>
              </a:ext>
            </a:extLst>
          </p:cNvPr>
          <p:cNvSpPr/>
          <p:nvPr/>
        </p:nvSpPr>
        <p:spPr>
          <a:xfrm>
            <a:off x="2376237" y="4232073"/>
            <a:ext cx="1118936" cy="10956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B5A4CD0-0A84-1FE4-1869-EA843A31A3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614277"/>
              </p:ext>
            </p:extLst>
          </p:nvPr>
        </p:nvGraphicFramePr>
        <p:xfrm>
          <a:off x="5434263" y="4232073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53594E0-7B9D-B107-6910-F0964AE1B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695611"/>
              </p:ext>
            </p:extLst>
          </p:nvPr>
        </p:nvGraphicFramePr>
        <p:xfrm>
          <a:off x="7378698" y="4232073"/>
          <a:ext cx="14847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5248016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866705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10784181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13267799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070160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533794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862130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507003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44584F-ACA8-499F-EF2E-88DC3033CC18}"/>
              </a:ext>
            </a:extLst>
          </p:cNvPr>
          <p:cNvSpPr txBox="1"/>
          <p:nvPr/>
        </p:nvSpPr>
        <p:spPr>
          <a:xfrm>
            <a:off x="3251622" y="3929477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입력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592695-61B6-2955-9442-4C1C005737D2}"/>
              </a:ext>
            </a:extLst>
          </p:cNvPr>
          <p:cNvSpPr txBox="1"/>
          <p:nvPr/>
        </p:nvSpPr>
        <p:spPr>
          <a:xfrm>
            <a:off x="5568506" y="3929476"/>
            <a:ext cx="8451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필터</a:t>
            </a:r>
            <a:r>
              <a:rPr lang="en-US" altLang="ko-KR" sz="1200" dirty="0"/>
              <a:t>/</a:t>
            </a:r>
            <a:r>
              <a:rPr lang="ko-KR" altLang="en-US" sz="1200" dirty="0"/>
              <a:t>커널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A4C788-4BCD-8B9A-32C3-5F0B2861722D}"/>
              </a:ext>
            </a:extLst>
          </p:cNvPr>
          <p:cNvSpPr txBox="1"/>
          <p:nvPr/>
        </p:nvSpPr>
        <p:spPr>
          <a:xfrm>
            <a:off x="7882886" y="3929475"/>
            <a:ext cx="476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출력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948C05-5BC0-0D0D-8E7F-2E0B91545F47}"/>
              </a:ext>
            </a:extLst>
          </p:cNvPr>
          <p:cNvSpPr txBox="1"/>
          <p:nvPr/>
        </p:nvSpPr>
        <p:spPr>
          <a:xfrm>
            <a:off x="5679915" y="5674697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가중합</a:t>
            </a:r>
            <a:endParaRPr lang="ko-KR" altLang="en-US" sz="1200" dirty="0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5A42EF4D-34A4-34C4-0778-43E0E742733E}"/>
              </a:ext>
            </a:extLst>
          </p:cNvPr>
          <p:cNvCxnSpPr>
            <a:cxnSpLocks/>
            <a:stCxn id="2" idx="2"/>
          </p:cNvCxnSpPr>
          <p:nvPr/>
        </p:nvCxnSpPr>
        <p:spPr>
          <a:xfrm rot="5400000" flipH="1" flipV="1">
            <a:off x="4840338" y="2600190"/>
            <a:ext cx="822894" cy="4632161"/>
          </a:xfrm>
          <a:prstGeom prst="bentConnector4">
            <a:avLst>
              <a:gd name="adj1" fmla="val -27780"/>
              <a:gd name="adj2" fmla="val 10001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9116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966149"/>
            <a:ext cx="7364517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2</a:t>
            </a:r>
            <a:r>
              <a:rPr lang="ko-KR" altLang="en-US" sz="1600" dirty="0">
                <a:latin typeface="+mn-ea"/>
              </a:rPr>
              <a:t>단계</a:t>
            </a:r>
            <a:r>
              <a:rPr lang="en-US" altLang="ko-KR" sz="1600" dirty="0">
                <a:latin typeface="+mn-ea"/>
              </a:rPr>
              <a:t>. </a:t>
            </a:r>
            <a:r>
              <a:rPr lang="ko-KR" altLang="en-US" sz="1600" dirty="0">
                <a:latin typeface="+mn-ea"/>
              </a:rPr>
              <a:t>필터가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만큼 이동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(0x1) + (0x0) + (0x1) + (1x0) + (0x1) 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+ (0x0) + (0x1) + (1x0) + (1x1) = 1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7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B6ECF0F-4B89-FB6D-36BA-A9A6BF869F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6301923"/>
              </p:ext>
            </p:extLst>
          </p:nvPr>
        </p:nvGraphicFramePr>
        <p:xfrm>
          <a:off x="5043566" y="1420538"/>
          <a:ext cx="222718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588730999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49825899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3187288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561782716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67427705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95590131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327025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263703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715091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8098088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95138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5655930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434F7E11-3FEA-A5D0-C143-D0515B85A6DE}"/>
              </a:ext>
            </a:extLst>
          </p:cNvPr>
          <p:cNvSpPr/>
          <p:nvPr/>
        </p:nvSpPr>
        <p:spPr>
          <a:xfrm>
            <a:off x="5418216" y="1416491"/>
            <a:ext cx="1118936" cy="10956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B5A4CD0-0A84-1FE4-1869-EA843A31A3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0559265"/>
              </p:ext>
            </p:extLst>
          </p:nvPr>
        </p:nvGraphicFramePr>
        <p:xfrm>
          <a:off x="8101592" y="1420537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53594E0-7B9D-B107-6910-F0964AE1B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0152487"/>
              </p:ext>
            </p:extLst>
          </p:nvPr>
        </p:nvGraphicFramePr>
        <p:xfrm>
          <a:off x="10046027" y="1420537"/>
          <a:ext cx="14847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5248016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866705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10784181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13267799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070160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533794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862130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507003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44584F-ACA8-499F-EF2E-88DC3033CC18}"/>
              </a:ext>
            </a:extLst>
          </p:cNvPr>
          <p:cNvSpPr txBox="1"/>
          <p:nvPr/>
        </p:nvSpPr>
        <p:spPr>
          <a:xfrm>
            <a:off x="5918951" y="1117941"/>
            <a:ext cx="476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입력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592695-61B6-2955-9442-4C1C005737D2}"/>
              </a:ext>
            </a:extLst>
          </p:cNvPr>
          <p:cNvSpPr txBox="1"/>
          <p:nvPr/>
        </p:nvSpPr>
        <p:spPr>
          <a:xfrm>
            <a:off x="8235835" y="1117940"/>
            <a:ext cx="84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필터</a:t>
            </a:r>
            <a:r>
              <a:rPr lang="en-US" altLang="ko-KR" sz="1200" dirty="0"/>
              <a:t>/</a:t>
            </a:r>
            <a:r>
              <a:rPr lang="ko-KR" altLang="en-US" sz="1200" dirty="0"/>
              <a:t>커널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A4C788-4BCD-8B9A-32C3-5F0B2861722D}"/>
              </a:ext>
            </a:extLst>
          </p:cNvPr>
          <p:cNvSpPr txBox="1"/>
          <p:nvPr/>
        </p:nvSpPr>
        <p:spPr>
          <a:xfrm>
            <a:off x="10550215" y="1117939"/>
            <a:ext cx="476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출력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948C05-5BC0-0D0D-8E7F-2E0B91545F47}"/>
              </a:ext>
            </a:extLst>
          </p:cNvPr>
          <p:cNvSpPr txBox="1"/>
          <p:nvPr/>
        </p:nvSpPr>
        <p:spPr>
          <a:xfrm>
            <a:off x="8347244" y="2863161"/>
            <a:ext cx="622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가중합</a:t>
            </a:r>
            <a:endParaRPr lang="ko-KR" altLang="en-US" sz="1200" dirty="0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5A42EF4D-34A4-34C4-0778-43E0E742733E}"/>
              </a:ext>
            </a:extLst>
          </p:cNvPr>
          <p:cNvCxnSpPr>
            <a:cxnSpLocks/>
            <a:stCxn id="2" idx="2"/>
          </p:cNvCxnSpPr>
          <p:nvPr/>
        </p:nvCxnSpPr>
        <p:spPr>
          <a:xfrm rot="5400000" flipH="1" flipV="1">
            <a:off x="7882317" y="-215392"/>
            <a:ext cx="822894" cy="4632161"/>
          </a:xfrm>
          <a:prstGeom prst="bentConnector4">
            <a:avLst>
              <a:gd name="adj1" fmla="val -27780"/>
              <a:gd name="adj2" fmla="val 10001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317E8A-8110-D462-96E9-5FC08F27D22E}"/>
              </a:ext>
            </a:extLst>
          </p:cNvPr>
          <p:cNvSpPr txBox="1"/>
          <p:nvPr/>
        </p:nvSpPr>
        <p:spPr>
          <a:xfrm>
            <a:off x="492380" y="3735748"/>
            <a:ext cx="7364517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3</a:t>
            </a:r>
            <a:r>
              <a:rPr lang="ko-KR" altLang="en-US" sz="1600" dirty="0">
                <a:latin typeface="+mn-ea"/>
              </a:rPr>
              <a:t>단계</a:t>
            </a:r>
            <a:r>
              <a:rPr lang="en-US" altLang="ko-KR" sz="1600" dirty="0">
                <a:latin typeface="+mn-ea"/>
              </a:rPr>
              <a:t>. </a:t>
            </a:r>
            <a:r>
              <a:rPr lang="ko-KR" altLang="en-US" sz="1600" dirty="0">
                <a:latin typeface="+mn-ea"/>
              </a:rPr>
              <a:t>필터가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만큼 두 번째 이동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(0x1) + (0x0) + (0x1) + (0x0) + (0x1) 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+ (1x0) + (1x1) + (1x0) + (0x1) = 1</a:t>
            </a:r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C813FFC9-295A-6E16-E359-B0B51D6B91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3439"/>
              </p:ext>
            </p:extLst>
          </p:nvPr>
        </p:nvGraphicFramePr>
        <p:xfrm>
          <a:off x="5043566" y="4190137"/>
          <a:ext cx="222718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588730999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49825899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3187288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561782716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67427705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95590131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327025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263703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715091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8098088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95138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5655930"/>
                  </a:ext>
                </a:extLst>
              </a:tr>
            </a:tbl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32CB18A4-4FF0-4F72-D675-601A54181CD6}"/>
              </a:ext>
            </a:extLst>
          </p:cNvPr>
          <p:cNvSpPr/>
          <p:nvPr/>
        </p:nvSpPr>
        <p:spPr>
          <a:xfrm>
            <a:off x="5786678" y="4183117"/>
            <a:ext cx="1118936" cy="10956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33A60124-0435-0E8D-28E3-FC5FB80B58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4150264"/>
              </p:ext>
            </p:extLst>
          </p:nvPr>
        </p:nvGraphicFramePr>
        <p:xfrm>
          <a:off x="8101592" y="4190136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96FAFD00-38BC-EEE5-846B-4643AF2463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5323555"/>
              </p:ext>
            </p:extLst>
          </p:nvPr>
        </p:nvGraphicFramePr>
        <p:xfrm>
          <a:off x="10046027" y="4190136"/>
          <a:ext cx="14847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5248016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866705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10784181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13267799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070160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533794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862130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5070037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BA736D41-6295-A43B-ADB6-5DADD4629434}"/>
              </a:ext>
            </a:extLst>
          </p:cNvPr>
          <p:cNvSpPr txBox="1"/>
          <p:nvPr/>
        </p:nvSpPr>
        <p:spPr>
          <a:xfrm>
            <a:off x="5918951" y="3887540"/>
            <a:ext cx="476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입력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7ADCEA1-6A9C-9F4E-E89A-AD3CC79CEB7A}"/>
              </a:ext>
            </a:extLst>
          </p:cNvPr>
          <p:cNvSpPr txBox="1"/>
          <p:nvPr/>
        </p:nvSpPr>
        <p:spPr>
          <a:xfrm>
            <a:off x="8235835" y="3887539"/>
            <a:ext cx="84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필터</a:t>
            </a:r>
            <a:r>
              <a:rPr lang="en-US" altLang="ko-KR" sz="1200" dirty="0"/>
              <a:t>/</a:t>
            </a:r>
            <a:r>
              <a:rPr lang="ko-KR" altLang="en-US" sz="1200" dirty="0"/>
              <a:t>커널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C7455F0-DC81-7921-D62D-C70DE39B55B4}"/>
              </a:ext>
            </a:extLst>
          </p:cNvPr>
          <p:cNvSpPr txBox="1"/>
          <p:nvPr/>
        </p:nvSpPr>
        <p:spPr>
          <a:xfrm>
            <a:off x="10550215" y="3887538"/>
            <a:ext cx="476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출력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B9A5094-66E7-8EF0-B677-965AF07A55E0}"/>
              </a:ext>
            </a:extLst>
          </p:cNvPr>
          <p:cNvSpPr txBox="1"/>
          <p:nvPr/>
        </p:nvSpPr>
        <p:spPr>
          <a:xfrm>
            <a:off x="8347244" y="5632760"/>
            <a:ext cx="622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가중합</a:t>
            </a:r>
            <a:endParaRPr lang="ko-KR" altLang="en-US" sz="1200" dirty="0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B828BE60-CBA6-AA45-9289-066D3B2C4F10}"/>
              </a:ext>
            </a:extLst>
          </p:cNvPr>
          <p:cNvCxnSpPr>
            <a:cxnSpLocks/>
            <a:stCxn id="27" idx="2"/>
          </p:cNvCxnSpPr>
          <p:nvPr/>
        </p:nvCxnSpPr>
        <p:spPr>
          <a:xfrm rot="5400000" flipH="1" flipV="1">
            <a:off x="8250779" y="2551234"/>
            <a:ext cx="822894" cy="4632161"/>
          </a:xfrm>
          <a:prstGeom prst="bentConnector4">
            <a:avLst>
              <a:gd name="adj1" fmla="val -27780"/>
              <a:gd name="adj2" fmla="val 10001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212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966149"/>
            <a:ext cx="7364517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4</a:t>
            </a:r>
            <a:r>
              <a:rPr lang="ko-KR" altLang="en-US" sz="1600" dirty="0">
                <a:latin typeface="+mn-ea"/>
              </a:rPr>
              <a:t>단계</a:t>
            </a:r>
            <a:r>
              <a:rPr lang="en-US" altLang="ko-KR" sz="1600" dirty="0">
                <a:latin typeface="+mn-ea"/>
              </a:rPr>
              <a:t>. </a:t>
            </a:r>
            <a:r>
              <a:rPr lang="ko-KR" altLang="en-US" sz="1600" dirty="0">
                <a:latin typeface="+mn-ea"/>
              </a:rPr>
              <a:t>필터가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만큼 세 번째 이동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(0x1) + (0x0) + (1x1) + (1x0) + (1x1) 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+ (0x0) + (1x1) + (0x0) + (0x1) = 1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8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B6ECF0F-4B89-FB6D-36BA-A9A6BF869F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2826098"/>
              </p:ext>
            </p:extLst>
          </p:nvPr>
        </p:nvGraphicFramePr>
        <p:xfrm>
          <a:off x="5043566" y="1420538"/>
          <a:ext cx="222718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588730999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49825899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3187288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561782716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67427705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95590131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327025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263703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715091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8098088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95138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5655930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434F7E11-3FEA-A5D0-C143-D0515B85A6DE}"/>
              </a:ext>
            </a:extLst>
          </p:cNvPr>
          <p:cNvSpPr/>
          <p:nvPr/>
        </p:nvSpPr>
        <p:spPr>
          <a:xfrm>
            <a:off x="6161327" y="1415822"/>
            <a:ext cx="1118936" cy="10956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B5A4CD0-0A84-1FE4-1869-EA843A31A30D}"/>
              </a:ext>
            </a:extLst>
          </p:cNvPr>
          <p:cNvGraphicFramePr>
            <a:graphicFrameLocks noGrp="1"/>
          </p:cNvGraphicFramePr>
          <p:nvPr/>
        </p:nvGraphicFramePr>
        <p:xfrm>
          <a:off x="8101592" y="1420537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53594E0-7B9D-B107-6910-F0964AE1B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903973"/>
              </p:ext>
            </p:extLst>
          </p:nvPr>
        </p:nvGraphicFramePr>
        <p:xfrm>
          <a:off x="10046027" y="1420537"/>
          <a:ext cx="14847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5248016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866705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10784181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13267799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070160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533794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862130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507003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44584F-ACA8-499F-EF2E-88DC3033CC18}"/>
              </a:ext>
            </a:extLst>
          </p:cNvPr>
          <p:cNvSpPr txBox="1"/>
          <p:nvPr/>
        </p:nvSpPr>
        <p:spPr>
          <a:xfrm>
            <a:off x="5918951" y="1117941"/>
            <a:ext cx="476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입력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592695-61B6-2955-9442-4C1C005737D2}"/>
              </a:ext>
            </a:extLst>
          </p:cNvPr>
          <p:cNvSpPr txBox="1"/>
          <p:nvPr/>
        </p:nvSpPr>
        <p:spPr>
          <a:xfrm>
            <a:off x="8235835" y="1117940"/>
            <a:ext cx="84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필터</a:t>
            </a:r>
            <a:r>
              <a:rPr lang="en-US" altLang="ko-KR" sz="1200" dirty="0"/>
              <a:t>/</a:t>
            </a:r>
            <a:r>
              <a:rPr lang="ko-KR" altLang="en-US" sz="1200" dirty="0"/>
              <a:t>커널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A4C788-4BCD-8B9A-32C3-5F0B2861722D}"/>
              </a:ext>
            </a:extLst>
          </p:cNvPr>
          <p:cNvSpPr txBox="1"/>
          <p:nvPr/>
        </p:nvSpPr>
        <p:spPr>
          <a:xfrm>
            <a:off x="10550215" y="1117939"/>
            <a:ext cx="476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출력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948C05-5BC0-0D0D-8E7F-2E0B91545F47}"/>
              </a:ext>
            </a:extLst>
          </p:cNvPr>
          <p:cNvSpPr txBox="1"/>
          <p:nvPr/>
        </p:nvSpPr>
        <p:spPr>
          <a:xfrm>
            <a:off x="8347244" y="2863161"/>
            <a:ext cx="622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가중합</a:t>
            </a:r>
            <a:endParaRPr lang="ko-KR" altLang="en-US" sz="1200" dirty="0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5A42EF4D-34A4-34C4-0778-43E0E742733E}"/>
              </a:ext>
            </a:extLst>
          </p:cNvPr>
          <p:cNvCxnSpPr>
            <a:cxnSpLocks/>
            <a:stCxn id="2" idx="2"/>
          </p:cNvCxnSpPr>
          <p:nvPr/>
        </p:nvCxnSpPr>
        <p:spPr>
          <a:xfrm rot="5400000" flipH="1" flipV="1">
            <a:off x="8625428" y="-216061"/>
            <a:ext cx="822894" cy="4632161"/>
          </a:xfrm>
          <a:prstGeom prst="bentConnector4">
            <a:avLst>
              <a:gd name="adj1" fmla="val -27780"/>
              <a:gd name="adj2" fmla="val 10001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1317E8A-8110-D462-96E9-5FC08F27D22E}"/>
              </a:ext>
            </a:extLst>
          </p:cNvPr>
          <p:cNvSpPr txBox="1"/>
          <p:nvPr/>
        </p:nvSpPr>
        <p:spPr>
          <a:xfrm>
            <a:off x="492380" y="3735748"/>
            <a:ext cx="7364517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5</a:t>
            </a:r>
            <a:r>
              <a:rPr lang="ko-KR" altLang="en-US" sz="1600" dirty="0">
                <a:latin typeface="+mn-ea"/>
              </a:rPr>
              <a:t>단계</a:t>
            </a:r>
            <a:r>
              <a:rPr lang="en-US" altLang="ko-KR" sz="1600" dirty="0">
                <a:latin typeface="+mn-ea"/>
              </a:rPr>
              <a:t>. </a:t>
            </a:r>
            <a:r>
              <a:rPr lang="ko-KR" altLang="en-US" sz="1600" dirty="0">
                <a:latin typeface="+mn-ea"/>
              </a:rPr>
              <a:t>필터가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만큼 네 번째 이동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(0x1) + (1x0) + (0x1) + (0x0) + (0x1) 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+ (1x0) + (1x1) + (0x0) + (0x1) = 1</a:t>
            </a:r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C813FFC9-295A-6E16-E359-B0B51D6B91DB}"/>
              </a:ext>
            </a:extLst>
          </p:cNvPr>
          <p:cNvGraphicFramePr>
            <a:graphicFrameLocks noGrp="1"/>
          </p:cNvGraphicFramePr>
          <p:nvPr/>
        </p:nvGraphicFramePr>
        <p:xfrm>
          <a:off x="5043566" y="4190137"/>
          <a:ext cx="222718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588730999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49825899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3187288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561782716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67427705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95590131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327025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263703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715091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8098088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95138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5655930"/>
                  </a:ext>
                </a:extLst>
              </a:tr>
            </a:tbl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32CB18A4-4FF0-4F72-D675-601A54181CD6}"/>
              </a:ext>
            </a:extLst>
          </p:cNvPr>
          <p:cNvSpPr/>
          <p:nvPr/>
        </p:nvSpPr>
        <p:spPr>
          <a:xfrm>
            <a:off x="5043566" y="4555896"/>
            <a:ext cx="1118936" cy="10956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33A60124-0435-0E8D-28E3-FC5FB80B5886}"/>
              </a:ext>
            </a:extLst>
          </p:cNvPr>
          <p:cNvGraphicFramePr>
            <a:graphicFrameLocks noGrp="1"/>
          </p:cNvGraphicFramePr>
          <p:nvPr/>
        </p:nvGraphicFramePr>
        <p:xfrm>
          <a:off x="8101592" y="4190136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96FAFD00-38BC-EEE5-846B-4643AF2463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720615"/>
              </p:ext>
            </p:extLst>
          </p:nvPr>
        </p:nvGraphicFramePr>
        <p:xfrm>
          <a:off x="10046027" y="4190136"/>
          <a:ext cx="14847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5248016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866705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10784181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13267799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070160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533794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862130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5070037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BA736D41-6295-A43B-ADB6-5DADD4629434}"/>
              </a:ext>
            </a:extLst>
          </p:cNvPr>
          <p:cNvSpPr txBox="1"/>
          <p:nvPr/>
        </p:nvSpPr>
        <p:spPr>
          <a:xfrm>
            <a:off x="5918951" y="3887540"/>
            <a:ext cx="476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입력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7ADCEA1-6A9C-9F4E-E89A-AD3CC79CEB7A}"/>
              </a:ext>
            </a:extLst>
          </p:cNvPr>
          <p:cNvSpPr txBox="1"/>
          <p:nvPr/>
        </p:nvSpPr>
        <p:spPr>
          <a:xfrm>
            <a:off x="8235835" y="3887539"/>
            <a:ext cx="84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필터</a:t>
            </a:r>
            <a:r>
              <a:rPr lang="en-US" altLang="ko-KR" sz="1200" dirty="0"/>
              <a:t>/</a:t>
            </a:r>
            <a:r>
              <a:rPr lang="ko-KR" altLang="en-US" sz="1200" dirty="0"/>
              <a:t>커널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C7455F0-DC81-7921-D62D-C70DE39B55B4}"/>
              </a:ext>
            </a:extLst>
          </p:cNvPr>
          <p:cNvSpPr txBox="1"/>
          <p:nvPr/>
        </p:nvSpPr>
        <p:spPr>
          <a:xfrm>
            <a:off x="10550215" y="3887538"/>
            <a:ext cx="476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출력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B9A5094-66E7-8EF0-B677-965AF07A55E0}"/>
              </a:ext>
            </a:extLst>
          </p:cNvPr>
          <p:cNvSpPr txBox="1"/>
          <p:nvPr/>
        </p:nvSpPr>
        <p:spPr>
          <a:xfrm>
            <a:off x="8347244" y="5632760"/>
            <a:ext cx="622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가중합</a:t>
            </a:r>
            <a:endParaRPr lang="ko-KR" altLang="en-US" sz="1200" dirty="0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B828BE60-CBA6-AA45-9289-066D3B2C4F10}"/>
              </a:ext>
            </a:extLst>
          </p:cNvPr>
          <p:cNvCxnSpPr>
            <a:cxnSpLocks/>
            <a:stCxn id="27" idx="2"/>
          </p:cNvCxnSpPr>
          <p:nvPr/>
        </p:nvCxnSpPr>
        <p:spPr>
          <a:xfrm rot="5400000" flipH="1" flipV="1">
            <a:off x="7507667" y="2924013"/>
            <a:ext cx="822894" cy="4632161"/>
          </a:xfrm>
          <a:prstGeom prst="bentConnector4">
            <a:avLst>
              <a:gd name="adj1" fmla="val -27780"/>
              <a:gd name="adj2" fmla="val 10001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2812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 err="1">
                <a:latin typeface="+mj-ea"/>
                <a:ea typeface="+mj-ea"/>
              </a:rPr>
              <a:t>합성곱</a:t>
            </a:r>
            <a:r>
              <a:rPr lang="ko-KR" altLang="en-US" sz="3200" dirty="0">
                <a:latin typeface="+mj-ea"/>
                <a:ea typeface="+mj-ea"/>
              </a:rPr>
              <a:t> 신경망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72CB6-0161-14F4-5939-3323E826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9</a:t>
            </a:fld>
            <a:r>
              <a:rPr lang="ko-KR" altLang="en-US"/>
              <a:t> </a:t>
            </a:r>
            <a:r>
              <a:rPr lang="en-US" altLang="ko-KR"/>
              <a:t>/ 21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5DCD3-043D-A3C4-B866-C0D9248EC3ED}"/>
              </a:ext>
            </a:extLst>
          </p:cNvPr>
          <p:cNvSpPr txBox="1"/>
          <p:nvPr/>
        </p:nvSpPr>
        <p:spPr>
          <a:xfrm>
            <a:off x="492380" y="966149"/>
            <a:ext cx="7364517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6</a:t>
            </a:r>
            <a:r>
              <a:rPr lang="ko-KR" altLang="en-US" sz="1600" dirty="0">
                <a:latin typeface="+mn-ea"/>
              </a:rPr>
              <a:t>단계</a:t>
            </a:r>
            <a:r>
              <a:rPr lang="en-US" altLang="ko-KR" sz="1600" dirty="0">
                <a:latin typeface="+mn-ea"/>
              </a:rPr>
              <a:t>. </a:t>
            </a:r>
            <a:r>
              <a:rPr lang="ko-KR" altLang="en-US" sz="1600" dirty="0">
                <a:latin typeface="+mn-ea"/>
              </a:rPr>
              <a:t>필터가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만큼 마지막 이동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(0x1) + (1x0) + (0x1) + (0x0) + (1x1) 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+ (0x0) + (0x1) + (1x0) + (0x1) = 1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9CC1739-417A-A24D-E41B-D01C4F8099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9916228"/>
              </p:ext>
            </p:extLst>
          </p:nvPr>
        </p:nvGraphicFramePr>
        <p:xfrm>
          <a:off x="5043566" y="1420538"/>
          <a:ext cx="222718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588730999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49825899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3187288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561782716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67427705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3195590131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327025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263703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715091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8098088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95138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5655930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6D74B2-65A8-0FEC-5A34-9692ADA30D3F}"/>
              </a:ext>
            </a:extLst>
          </p:cNvPr>
          <p:cNvSpPr/>
          <p:nvPr/>
        </p:nvSpPr>
        <p:spPr>
          <a:xfrm>
            <a:off x="6151812" y="2513103"/>
            <a:ext cx="1118936" cy="10956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A3010613-7E5C-531A-9144-A76F89F6DB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7091239"/>
              </p:ext>
            </p:extLst>
          </p:nvPr>
        </p:nvGraphicFramePr>
        <p:xfrm>
          <a:off x="8101592" y="1420537"/>
          <a:ext cx="11135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83395810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973077027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138668908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6247362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3993676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027214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4D0CAF02-D136-C601-0875-4D5EDCC655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2068318"/>
              </p:ext>
            </p:extLst>
          </p:nvPr>
        </p:nvGraphicFramePr>
        <p:xfrm>
          <a:off x="10046027" y="1420537"/>
          <a:ext cx="148478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197">
                  <a:extLst>
                    <a:ext uri="{9D8B030D-6E8A-4147-A177-3AD203B41FA5}">
                      <a16:colId xmlns:a16="http://schemas.microsoft.com/office/drawing/2014/main" val="215248016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8667053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2107841818"/>
                    </a:ext>
                  </a:extLst>
                </a:gridCol>
                <a:gridCol w="371197">
                  <a:extLst>
                    <a:ext uri="{9D8B030D-6E8A-4147-A177-3AD203B41FA5}">
                      <a16:colId xmlns:a16="http://schemas.microsoft.com/office/drawing/2014/main" val="4132677995"/>
                    </a:ext>
                  </a:extLst>
                </a:gridCol>
              </a:tblGrid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070160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533794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8621303"/>
                  </a:ext>
                </a:extLst>
              </a:tr>
              <a:tr h="22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5070037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D3AE8787-4D11-7748-4379-E34956628ABE}"/>
              </a:ext>
            </a:extLst>
          </p:cNvPr>
          <p:cNvSpPr txBox="1"/>
          <p:nvPr/>
        </p:nvSpPr>
        <p:spPr>
          <a:xfrm>
            <a:off x="5918951" y="1117941"/>
            <a:ext cx="476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입력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1F7706-83FE-1D45-D970-9ED23653B961}"/>
              </a:ext>
            </a:extLst>
          </p:cNvPr>
          <p:cNvSpPr txBox="1"/>
          <p:nvPr/>
        </p:nvSpPr>
        <p:spPr>
          <a:xfrm>
            <a:off x="8235835" y="1117940"/>
            <a:ext cx="84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필터</a:t>
            </a:r>
            <a:r>
              <a:rPr lang="en-US" altLang="ko-KR" sz="1200" dirty="0"/>
              <a:t>/</a:t>
            </a:r>
            <a:r>
              <a:rPr lang="ko-KR" altLang="en-US" sz="1200" dirty="0"/>
              <a:t>커널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503F15-74ED-5F4F-C3A6-D96074C117B1}"/>
              </a:ext>
            </a:extLst>
          </p:cNvPr>
          <p:cNvSpPr txBox="1"/>
          <p:nvPr/>
        </p:nvSpPr>
        <p:spPr>
          <a:xfrm>
            <a:off x="10550215" y="1117939"/>
            <a:ext cx="476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출력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1F0ACC-9E9D-0FF6-BD3D-FB8640FE510F}"/>
              </a:ext>
            </a:extLst>
          </p:cNvPr>
          <p:cNvSpPr txBox="1"/>
          <p:nvPr/>
        </p:nvSpPr>
        <p:spPr>
          <a:xfrm>
            <a:off x="8347244" y="2863161"/>
            <a:ext cx="622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가중합</a:t>
            </a:r>
            <a:endParaRPr lang="ko-KR" altLang="en-US" sz="1200" dirty="0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66C9D13C-D22D-E249-6DCC-909167EBE088}"/>
              </a:ext>
            </a:extLst>
          </p:cNvPr>
          <p:cNvCxnSpPr>
            <a:cxnSpLocks/>
            <a:stCxn id="13" idx="2"/>
          </p:cNvCxnSpPr>
          <p:nvPr/>
        </p:nvCxnSpPr>
        <p:spPr>
          <a:xfrm rot="5400000" flipH="1" flipV="1">
            <a:off x="8615913" y="881220"/>
            <a:ext cx="822894" cy="4632161"/>
          </a:xfrm>
          <a:prstGeom prst="bentConnector4">
            <a:avLst>
              <a:gd name="adj1" fmla="val -27780"/>
              <a:gd name="adj2" fmla="val 10001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19B1D45-C53C-E09B-174B-3EAA215D2FE7}"/>
              </a:ext>
            </a:extLst>
          </p:cNvPr>
          <p:cNvSpPr txBox="1"/>
          <p:nvPr/>
        </p:nvSpPr>
        <p:spPr>
          <a:xfrm>
            <a:off x="492379" y="3985204"/>
            <a:ext cx="10534247" cy="1534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앞의 그림에서는 이미지 크기가 </a:t>
            </a:r>
            <a:r>
              <a:rPr lang="en-US" altLang="ko-KR" sz="1600" dirty="0">
                <a:latin typeface="+mn-ea"/>
              </a:rPr>
              <a:t>(6,6,1)</a:t>
            </a:r>
            <a:r>
              <a:rPr lang="ko-KR" altLang="en-US" sz="1600" dirty="0">
                <a:latin typeface="+mn-ea"/>
              </a:rPr>
              <a:t>이며</a:t>
            </a:r>
            <a:r>
              <a:rPr lang="en-US" altLang="ko-KR" sz="1600" dirty="0">
                <a:latin typeface="+mn-ea"/>
              </a:rPr>
              <a:t>, 3x3</a:t>
            </a:r>
            <a:r>
              <a:rPr lang="ko-KR" altLang="en-US" sz="1600" dirty="0">
                <a:latin typeface="+mn-ea"/>
              </a:rPr>
              <a:t> 크기의 커널</a:t>
            </a:r>
            <a:r>
              <a:rPr lang="en-US" altLang="ko-KR" sz="1600" dirty="0">
                <a:latin typeface="+mn-ea"/>
              </a:rPr>
              <a:t>/</a:t>
            </a:r>
            <a:r>
              <a:rPr lang="ko-KR" altLang="en-US" sz="1600" dirty="0">
                <a:latin typeface="+mn-ea"/>
              </a:rPr>
              <a:t>필터가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 err="1">
                <a:latin typeface="+mn-ea"/>
              </a:rPr>
              <a:t>스트라이드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1 </a:t>
            </a:r>
            <a:r>
              <a:rPr lang="ko-KR" altLang="en-US" sz="1600" dirty="0">
                <a:latin typeface="+mn-ea"/>
              </a:rPr>
              <a:t>간격으로 이동하면서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연산을 수행하는 것을 보여줌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커널은 </a:t>
            </a:r>
            <a:r>
              <a:rPr lang="ko-KR" altLang="en-US" sz="1600" dirty="0" err="1">
                <a:latin typeface="+mn-ea"/>
              </a:rPr>
              <a:t>스트라이드</a:t>
            </a:r>
            <a:r>
              <a:rPr lang="ko-KR" altLang="en-US" sz="1600" dirty="0">
                <a:latin typeface="+mn-ea"/>
              </a:rPr>
              <a:t> 간격만큼 순회하면서 모든 입력 값과의 </a:t>
            </a:r>
            <a:r>
              <a:rPr lang="ko-KR" altLang="en-US" sz="1600" dirty="0" err="1">
                <a:latin typeface="+mn-ea"/>
              </a:rPr>
              <a:t>합성곱</a:t>
            </a:r>
            <a:r>
              <a:rPr lang="ko-KR" altLang="en-US" sz="1600" dirty="0">
                <a:latin typeface="+mn-ea"/>
              </a:rPr>
              <a:t> 연산을 새로운 특성 </a:t>
            </a:r>
            <a:r>
              <a:rPr lang="ko-KR" altLang="en-US" sz="1600" dirty="0" err="1">
                <a:latin typeface="+mn-ea"/>
              </a:rPr>
              <a:t>맵을</a:t>
            </a:r>
            <a:r>
              <a:rPr lang="ko-KR" altLang="en-US" sz="1600" dirty="0">
                <a:latin typeface="+mn-ea"/>
              </a:rPr>
              <a:t> 만들게 되며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앞의 그림과 같이 커널과 </a:t>
            </a:r>
            <a:r>
              <a:rPr lang="ko-KR" altLang="en-US" sz="1600" dirty="0" err="1">
                <a:latin typeface="+mn-ea"/>
              </a:rPr>
              <a:t>스트라이드의</a:t>
            </a:r>
            <a:r>
              <a:rPr lang="ko-KR" altLang="en-US" sz="1600" dirty="0">
                <a:latin typeface="+mn-ea"/>
              </a:rPr>
              <a:t> 상호작용으로  원본</a:t>
            </a:r>
            <a:r>
              <a:rPr lang="en-US" altLang="ko-KR" sz="1600" dirty="0">
                <a:latin typeface="+mn-ea"/>
              </a:rPr>
              <a:t>(6,6,1) </a:t>
            </a:r>
            <a:r>
              <a:rPr lang="ko-KR" altLang="en-US" sz="1600" dirty="0">
                <a:latin typeface="+mn-ea"/>
              </a:rPr>
              <a:t>크기가 </a:t>
            </a:r>
            <a:r>
              <a:rPr lang="en-US" altLang="ko-KR" sz="1600" dirty="0">
                <a:latin typeface="+mn-ea"/>
              </a:rPr>
              <a:t>(4,4,1) </a:t>
            </a:r>
            <a:r>
              <a:rPr lang="ko-KR" altLang="en-US" sz="1600" dirty="0">
                <a:latin typeface="+mn-ea"/>
              </a:rPr>
              <a:t>크기의 특성 </a:t>
            </a:r>
            <a:r>
              <a:rPr lang="ko-KR" altLang="en-US" sz="1600" dirty="0" err="1">
                <a:latin typeface="+mn-ea"/>
              </a:rPr>
              <a:t>맵으로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줄어듬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26117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 D2Coding">
      <a:majorFont>
        <a:latin typeface="D2Coding"/>
        <a:ea typeface="나눔스퀘어 네오 Bold"/>
        <a:cs typeface=""/>
      </a:majorFont>
      <a:minorFont>
        <a:latin typeface="D2Coding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E5DF087336F10458E2E57BDE3BD6C2F" ma:contentTypeVersion="3" ma:contentTypeDescription="새 문서를 만듭니다." ma:contentTypeScope="" ma:versionID="28cbcafdac3f30e70652610c9925a7d7">
  <xsd:schema xmlns:xsd="http://www.w3.org/2001/XMLSchema" xmlns:xs="http://www.w3.org/2001/XMLSchema" xmlns:p="http://schemas.microsoft.com/office/2006/metadata/properties" xmlns:ns3="6df4c73b-aa3d-45f2-a515-8798c4d7911e" targetNamespace="http://schemas.microsoft.com/office/2006/metadata/properties" ma:root="true" ma:fieldsID="729b06611442ccf9beff0dbaeb165c35" ns3:_="">
    <xsd:import namespace="6df4c73b-aa3d-45f2-a515-8798c4d7911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f4c73b-aa3d-45f2-a515-8798c4d7911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BC15374-D4B7-4C80-B5FD-E2ACE0F80983}">
  <ds:schemaRefs>
    <ds:schemaRef ds:uri="http://purl.org/dc/elements/1.1/"/>
    <ds:schemaRef ds:uri="http://purl.org/dc/terms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6df4c73b-aa3d-45f2-a515-8798c4d7911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2924DFC-B5DA-4401-A995-92F987D7B3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f4c73b-aa3d-45f2-a515-8798c4d791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90C4B6C-74BB-4FAB-999E-A281E87C1E7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17496</TotalTime>
  <Words>2350</Words>
  <Application>Microsoft Office PowerPoint</Application>
  <PresentationFormat>와이드스크린</PresentationFormat>
  <Paragraphs>807</Paragraphs>
  <Slides>21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Arial</vt:lpstr>
      <vt:lpstr>D2Coding</vt:lpstr>
      <vt:lpstr>Wingdings</vt:lpstr>
      <vt:lpstr>나눔스퀘어 네오 Bold</vt:lpstr>
      <vt:lpstr>나눔스퀘어 네오 Regular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</dc:title>
  <dc:creator>이 민규</dc:creator>
  <cp:lastModifiedBy>이훈제</cp:lastModifiedBy>
  <cp:revision>243</cp:revision>
  <dcterms:created xsi:type="dcterms:W3CDTF">2022-03-07T11:10:45Z</dcterms:created>
  <dcterms:modified xsi:type="dcterms:W3CDTF">2024-01-03T02:00:52Z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0x010100AE5DF087336F10458E2E57BDE3BD6C2F</vt:lpwstr>
  </property>
</Properties>
</file>

<file path=docProps/thumbnail.jpeg>
</file>